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63" r:id="rId4"/>
    <p:sldId id="264" r:id="rId5"/>
    <p:sldId id="268" r:id="rId6"/>
    <p:sldId id="270" r:id="rId7"/>
    <p:sldId id="271" r:id="rId8"/>
    <p:sldId id="285" r:id="rId9"/>
    <p:sldId id="273" r:id="rId10"/>
    <p:sldId id="275" r:id="rId11"/>
    <p:sldId id="277" r:id="rId12"/>
    <p:sldId id="278" r:id="rId13"/>
    <p:sldId id="287" r:id="rId14"/>
    <p:sldId id="289" r:id="rId15"/>
    <p:sldId id="295" r:id="rId16"/>
    <p:sldId id="280" r:id="rId17"/>
    <p:sldId id="282" r:id="rId18"/>
    <p:sldId id="284" r:id="rId19"/>
  </p:sldIdLst>
  <p:sldSz cx="9144000" cy="6858000" type="screen4x3"/>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2447" autoAdjust="0"/>
  </p:normalViewPr>
  <p:slideViewPr>
    <p:cSldViewPr>
      <p:cViewPr varScale="1">
        <p:scale>
          <a:sx n="54" d="100"/>
          <a:sy n="54" d="100"/>
        </p:scale>
        <p:origin x="18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786C88BA-2438-4873-91E2-6AB309EF3BC0}" type="datetimeFigureOut">
              <a:rPr lang="nl-NL" smtClean="0"/>
              <a:pPr/>
              <a:t>14-11-2016</a:t>
            </a:fld>
            <a:endParaRPr lang="nl-NL" dirty="0"/>
          </a:p>
        </p:txBody>
      </p:sp>
      <p:sp>
        <p:nvSpPr>
          <p:cNvPr id="4" name="Tijdelijke aanduiding voor voettekst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95604288-34D3-4855-AED1-7EF671CC5F1B}" type="slidenum">
              <a:rPr lang="nl-NL" smtClean="0"/>
              <a:pPr/>
              <a:t>‹nr.›</a:t>
            </a:fld>
            <a:endParaRPr lang="nl-NL" dirty="0"/>
          </a:p>
        </p:txBody>
      </p:sp>
    </p:spTree>
    <p:extLst>
      <p:ext uri="{BB962C8B-B14F-4D97-AF65-F5344CB8AC3E}">
        <p14:creationId xmlns:p14="http://schemas.microsoft.com/office/powerpoint/2010/main" val="183139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D504A033-DD91-45CA-9E66-6DB71052A218}" type="datetimeFigureOut">
              <a:rPr lang="nl-NL" smtClean="0"/>
              <a:pPr/>
              <a:t>14-11-2016</a:t>
            </a:fld>
            <a:endParaRPr lang="nl-NL" dirty="0"/>
          </a:p>
        </p:txBody>
      </p:sp>
      <p:sp>
        <p:nvSpPr>
          <p:cNvPr id="4" name="Tijdelijke aanduiding voor dia-afbeelding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B9288A95-057E-4C6E-A718-1E08AEBCE106}" type="slidenum">
              <a:rPr lang="nl-NL" smtClean="0"/>
              <a:pPr/>
              <a:t>‹nr.›</a:t>
            </a:fld>
            <a:endParaRPr lang="nl-NL" dirty="0"/>
          </a:p>
        </p:txBody>
      </p:sp>
    </p:spTree>
    <p:extLst>
      <p:ext uri="{BB962C8B-B14F-4D97-AF65-F5344CB8AC3E}">
        <p14:creationId xmlns:p14="http://schemas.microsoft.com/office/powerpoint/2010/main" val="81142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Deze presentatie gaat over succes factoren en marketing &amp; communicatie. Kent iemand deze man? Het is de Amerikaanse</a:t>
            </a:r>
            <a:r>
              <a:rPr lang="nl-NL" baseline="0" dirty="0" smtClean="0"/>
              <a:t> </a:t>
            </a:r>
            <a:r>
              <a:rPr lang="nl-NL" dirty="0" smtClean="0"/>
              <a:t>schrijver Dan Brown. Zijn 1</a:t>
            </a:r>
            <a:r>
              <a:rPr lang="nl-NL" baseline="30000" dirty="0" smtClean="0"/>
              <a:t>ste</a:t>
            </a:r>
            <a:r>
              <a:rPr lang="nl-NL" dirty="0" smtClean="0"/>
              <a:t> zeer succesvolle boek is “De Da Vinci Code”. Het meest verkochte boek ter wereld op de Bijbel na. Hij schrijft “</a:t>
            </a:r>
            <a:r>
              <a:rPr lang="nl-NL" dirty="0" err="1" smtClean="0"/>
              <a:t>fact</a:t>
            </a:r>
            <a:r>
              <a:rPr lang="nl-NL" dirty="0" smtClean="0"/>
              <a:t> </a:t>
            </a:r>
            <a:r>
              <a:rPr lang="nl-NL" dirty="0" err="1" smtClean="0"/>
              <a:t>fiction</a:t>
            </a:r>
            <a:r>
              <a:rPr lang="nl-NL" dirty="0" smtClean="0"/>
              <a:t>” een verzonnen verhaal tegen een historische achtergrond. Daarvoor had</a:t>
            </a:r>
            <a:r>
              <a:rPr lang="nl-NL" baseline="0" dirty="0" smtClean="0"/>
              <a:t> hij “Het </a:t>
            </a:r>
            <a:r>
              <a:rPr lang="nl-NL" baseline="0" dirty="0" err="1" smtClean="0"/>
              <a:t>Juvenalis</a:t>
            </a:r>
            <a:r>
              <a:rPr lang="nl-NL" baseline="0" dirty="0" smtClean="0"/>
              <a:t> Dilemma, </a:t>
            </a:r>
            <a:r>
              <a:rPr lang="nl-NL" dirty="0" smtClean="0"/>
              <a:t>Het </a:t>
            </a:r>
            <a:r>
              <a:rPr lang="nl-NL" dirty="0" err="1" smtClean="0"/>
              <a:t>Bernini</a:t>
            </a:r>
            <a:r>
              <a:rPr lang="nl-NL" dirty="0" smtClean="0"/>
              <a:t> mysterie en De Delta Deceptie geschreven. Vind</a:t>
            </a:r>
            <a:r>
              <a:rPr lang="nl-NL" baseline="0" dirty="0" smtClean="0"/>
              <a:t> toch het boek “De Da Vinci Code” niet zijn beste boek. Wat zijn dan de succesfactoren van dit boek? De wijze waarop hij via internet een epidemie </a:t>
            </a:r>
            <a:r>
              <a:rPr lang="nl-NL" sz="1200" kern="1200" dirty="0" smtClean="0">
                <a:solidFill>
                  <a:schemeClr val="tx1"/>
                </a:solidFill>
                <a:latin typeface="+mn-lt"/>
                <a:ea typeface="+mn-ea"/>
                <a:cs typeface="+mn-cs"/>
              </a:rPr>
              <a:t>creëerde.</a:t>
            </a:r>
            <a:r>
              <a:rPr lang="nl-NL" sz="1200" kern="1200" baseline="0" dirty="0" smtClean="0">
                <a:solidFill>
                  <a:schemeClr val="tx1"/>
                </a:solidFill>
                <a:latin typeface="+mn-lt"/>
                <a:ea typeface="+mn-ea"/>
                <a:cs typeface="+mn-cs"/>
              </a:rPr>
              <a:t> Hij vroeg aan 100 vrienden (first readers) van hem om zijn manuscript te lezen van “De Da Vinci Code”. Het manuscript werd een boek en hij vroeg aan elk van zijn first readers om dit naar 100 vrienden te sturen en die weer naar 100 vrienden, om toch vooral dit boek aan te schaffen. Het is via internet een paar keer de wereld rond geweest. Over succes gesproken.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Kent iemand deze man? Het is de Braziliaanse ondernemer Ricardo Semler van </a:t>
            </a:r>
            <a:r>
              <a:rPr lang="nl-NL" sz="1200" kern="1200" baseline="0" dirty="0" err="1" smtClean="0">
                <a:solidFill>
                  <a:schemeClr val="tx1"/>
                </a:solidFill>
                <a:latin typeface="+mn-lt"/>
                <a:ea typeface="+mn-ea"/>
                <a:cs typeface="+mn-cs"/>
              </a:rPr>
              <a:t>SemCo</a:t>
            </a:r>
            <a:r>
              <a:rPr lang="nl-NL" sz="1200" kern="1200" baseline="0" dirty="0" smtClean="0">
                <a:solidFill>
                  <a:schemeClr val="tx1"/>
                </a:solidFill>
                <a:latin typeface="+mn-lt"/>
                <a:ea typeface="+mn-ea"/>
                <a:cs typeface="+mn-cs"/>
              </a:rPr>
              <a:t>. Hij was een hippie toen zijn vader hem vroeg hem op te volgen. Dat wou hij niet totdat hij een zwaar ongeluk kreeg. Na herstel pakte hij het op maar organiseerde het radicaal anders aan. Niet de P van Profit was de ondernemingsdoelstelling maar de P van People (geluk van zijn medewerkers) en van zin klant die hoe dan ook het product met de juiste kwaliteit op tijd geleverd krijgt. De winst komt dan vanzelf redeneerde hij. Hij kreeg gelijk, van een onderneming van $ 4 </a:t>
            </a:r>
            <a:r>
              <a:rPr lang="nl-NL" sz="1200" kern="1200" baseline="0" dirty="0" err="1" smtClean="0">
                <a:solidFill>
                  <a:schemeClr val="tx1"/>
                </a:solidFill>
                <a:latin typeface="+mn-lt"/>
                <a:ea typeface="+mn-ea"/>
                <a:cs typeface="+mn-cs"/>
              </a:rPr>
              <a:t>miljoenbinnen</a:t>
            </a:r>
            <a:r>
              <a:rPr lang="nl-NL" sz="1200" kern="1200" baseline="0" dirty="0" smtClean="0">
                <a:solidFill>
                  <a:schemeClr val="tx1"/>
                </a:solidFill>
                <a:latin typeface="+mn-lt"/>
                <a:ea typeface="+mn-ea"/>
                <a:cs typeface="+mn-cs"/>
              </a:rPr>
              <a:t> 10 jaar naar $ 440 miljoen. Over succes gesproken!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Wat hebben deze 2 mannen met elkaar gemeen, ze bewandelen andere paden. Out of the box</a:t>
            </a:r>
            <a:endParaRPr lang="nl-NL" sz="1200" kern="1200" dirty="0" smtClean="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1</a:t>
            </a:fld>
            <a:endParaRPr lang="nl-NL"/>
          </a:p>
        </p:txBody>
      </p:sp>
    </p:spTree>
    <p:extLst>
      <p:ext uri="{BB962C8B-B14F-4D97-AF65-F5344CB8AC3E}">
        <p14:creationId xmlns:p14="http://schemas.microsoft.com/office/powerpoint/2010/main" val="361366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400" dirty="0" smtClean="0"/>
              <a:t>Marketing is hier afgebeeld als een puzzel en dat is het ook,</a:t>
            </a:r>
            <a:r>
              <a:rPr lang="nl-NL" sz="2400" baseline="0" dirty="0" smtClean="0"/>
              <a:t> het is een combinatie van de wetenschappen: economie, sociologie en psychologie en redelijk complex.</a:t>
            </a:r>
            <a:endParaRPr lang="nl-NL" sz="2400" dirty="0"/>
          </a:p>
        </p:txBody>
      </p:sp>
      <p:sp>
        <p:nvSpPr>
          <p:cNvPr id="4" name="Tijdelijke aanduiding voor dianummer 3"/>
          <p:cNvSpPr>
            <a:spLocks noGrp="1"/>
          </p:cNvSpPr>
          <p:nvPr>
            <p:ph type="sldNum" sz="quarter" idx="10"/>
          </p:nvPr>
        </p:nvSpPr>
        <p:spPr/>
        <p:txBody>
          <a:bodyPr/>
          <a:lstStyle/>
          <a:p>
            <a:fld id="{EDF1FDF8-5622-4367-A89D-C61E76D03E40}" type="slidenum">
              <a:rPr lang="nl-NL" smtClean="0"/>
              <a:pPr/>
              <a:t>10</a:t>
            </a:fld>
            <a:endParaRPr lang="nl-NL"/>
          </a:p>
        </p:txBody>
      </p:sp>
    </p:spTree>
    <p:extLst>
      <p:ext uri="{BB962C8B-B14F-4D97-AF65-F5344CB8AC3E}">
        <p14:creationId xmlns:p14="http://schemas.microsoft.com/office/powerpoint/2010/main" val="101316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NL" sz="2000" dirty="0" smtClean="0"/>
              <a:t>Wat</a:t>
            </a:r>
            <a:r>
              <a:rPr lang="nl-NL" sz="2000" baseline="0" dirty="0" smtClean="0"/>
              <a:t> is marketing? Er zijn wel “tig” definities, heb hier de meest simpeler vorm neergezet. Denken in markten voor mensen. Kijk naar hun wensen en behoeftes. Marketing is commerciële economie en slaat dus op het ondernemen. Een marketingdoel is bijvoorbeeld markt leider te worden. Volkswagen als Duitse autoproducent, bijvoorbeeld, wilde in de VS marktleider worden. </a:t>
            </a:r>
            <a:r>
              <a:rPr lang="nl-NL" sz="2000" baseline="0" dirty="0" err="1" smtClean="0"/>
              <a:t>Royce-Rolls</a:t>
            </a:r>
            <a:r>
              <a:rPr lang="nl-NL" sz="2000" baseline="0" dirty="0" smtClean="0"/>
              <a:t> heeft als marketingdoel de beste auto te maken die niet stuk gaat. (een rijke sjeik die gestrand is met pech van zijn RR, RR komt met een helikopter de auto te repareren. Monteurs zeggen een RR gaat niet stuk). Marketing gaat ook op voor elk domein, dus ook voor het culturele domein en ook voor mensen die dat beoefenen omdat ze dat leuk vinden. Wat is jullie marketingdoel?</a:t>
            </a:r>
          </a:p>
          <a:p>
            <a:endParaRPr lang="nl-NL" sz="2000" baseline="0" dirty="0" smtClean="0"/>
          </a:p>
          <a:p>
            <a:r>
              <a:rPr lang="nl-NL" sz="2000" baseline="0" dirty="0" smtClean="0"/>
              <a:t>Een beroep van willen maken en in de luwte schaven aan je professie?  Het hele Muziekcentrum vol te krijgen?  De beste amateurkunstenaar te worden?  Wat is je marketing doel, naast dat het leuk zou zijn dat de zaal vol is?	</a:t>
            </a:r>
            <a:endParaRPr lang="nl-NL" sz="2000" dirty="0"/>
          </a:p>
        </p:txBody>
      </p:sp>
      <p:sp>
        <p:nvSpPr>
          <p:cNvPr id="4" name="Tijdelijke aanduiding voor dianummer 3"/>
          <p:cNvSpPr>
            <a:spLocks noGrp="1"/>
          </p:cNvSpPr>
          <p:nvPr>
            <p:ph type="sldNum" sz="quarter" idx="10"/>
          </p:nvPr>
        </p:nvSpPr>
        <p:spPr/>
        <p:txBody>
          <a:bodyPr/>
          <a:lstStyle/>
          <a:p>
            <a:fld id="{EDF1FDF8-5622-4367-A89D-C61E76D03E40}" type="slidenum">
              <a:rPr lang="nl-NL" smtClean="0"/>
              <a:pPr/>
              <a:t>11</a:t>
            </a:fld>
            <a:endParaRPr lang="nl-NL"/>
          </a:p>
        </p:txBody>
      </p:sp>
    </p:spTree>
    <p:extLst>
      <p:ext uri="{BB962C8B-B14F-4D97-AF65-F5344CB8AC3E}">
        <p14:creationId xmlns:p14="http://schemas.microsoft.com/office/powerpoint/2010/main" val="67354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228600" indent="-228600">
              <a:buNone/>
            </a:pPr>
            <a:r>
              <a:rPr lang="nl-NL" sz="2400" baseline="0" dirty="0" smtClean="0"/>
              <a:t>Wat is je marketingdoel en wie is jullie doelgroep. Jullie willen je culturele uitingen aan een breder publiek dan familie en vrienden laten zien. De doelgroep zijn dus alle mensen die cultuur belangrijk vinden. Deze doelgroep moet je door een fijner zeef halen, bijvoorbeeld zijn dat de hoogopgeleiden, oud, verdienen ze 1 keer modaal, zijn het leerlingen. Gebruik je familie en vrienden als connectors, zij zijn jullie ambassadeurs.</a:t>
            </a:r>
          </a:p>
          <a:p>
            <a:pPr marL="228600" indent="-228600">
              <a:buNone/>
            </a:pPr>
            <a:endParaRPr lang="nl-NL" sz="2400" baseline="0" dirty="0" smtClean="0"/>
          </a:p>
          <a:p>
            <a:pPr marL="228600" indent="-228600">
              <a:buNone/>
            </a:pPr>
            <a:r>
              <a:rPr lang="nl-NL" sz="2400" baseline="0" dirty="0" smtClean="0"/>
              <a:t>Hoe is die doelgroep te bereiken? Door het middel van communicatie!!! Wat is communicatie?</a:t>
            </a:r>
          </a:p>
          <a:p>
            <a:pPr marL="228600" indent="-228600">
              <a:buAutoNum type="arabicPeriod"/>
            </a:pPr>
            <a:endParaRPr lang="nl-NL" sz="2400" baseline="0" dirty="0" smtClean="0"/>
          </a:p>
          <a:p>
            <a:pPr marL="228600" indent="-228600">
              <a:buAutoNum type="arabicPeriod"/>
            </a:pPr>
            <a:endParaRPr lang="nl-NL" baseline="0" dirty="0" smtClean="0"/>
          </a:p>
          <a:p>
            <a:pPr marL="228600" indent="-228600">
              <a:buAutoNum type="arabicPeriod"/>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12</a:t>
            </a:fld>
            <a:endParaRPr lang="nl-NL" dirty="0"/>
          </a:p>
        </p:txBody>
      </p:sp>
    </p:spTree>
    <p:extLst>
      <p:ext uri="{BB962C8B-B14F-4D97-AF65-F5344CB8AC3E}">
        <p14:creationId xmlns:p14="http://schemas.microsoft.com/office/powerpoint/2010/main" val="20916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400" baseline="0" dirty="0" smtClean="0"/>
              <a:t>Communicatie is een van de meest belangrijke instrumenten om je product, dienst, optreden of wat dan ook kenbaar te maken aan je doelgroep. Maar communicatie is best complex. We praten toch allemaal dezelfde taal en toch verstaan we elkaar niet. Hoe kan dat en hoe zorgen we ervoor dat we elkaar wel verstaan.</a:t>
            </a:r>
            <a:endParaRPr lang="nl-NL" sz="2400" dirty="0"/>
          </a:p>
        </p:txBody>
      </p:sp>
      <p:sp>
        <p:nvSpPr>
          <p:cNvPr id="4" name="Tijdelijke aanduiding voor dianummer 3"/>
          <p:cNvSpPr>
            <a:spLocks noGrp="1"/>
          </p:cNvSpPr>
          <p:nvPr>
            <p:ph type="sldNum" sz="quarter" idx="10"/>
          </p:nvPr>
        </p:nvSpPr>
        <p:spPr/>
        <p:txBody>
          <a:bodyPr/>
          <a:lstStyle/>
          <a:p>
            <a:fld id="{32242F19-E658-4881-A267-DDD69ECB86E7}" type="slidenum">
              <a:rPr lang="nl-NL" smtClean="0"/>
              <a:pPr/>
              <a:t>13</a:t>
            </a:fld>
            <a:endParaRPr lang="nl-NL"/>
          </a:p>
        </p:txBody>
      </p:sp>
    </p:spTree>
    <p:extLst>
      <p:ext uri="{BB962C8B-B14F-4D97-AF65-F5344CB8AC3E}">
        <p14:creationId xmlns:p14="http://schemas.microsoft.com/office/powerpoint/2010/main" val="225706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400" dirty="0" smtClean="0"/>
              <a:t>Wat is communicatie? Is het dit? Eenrichtingsverkeer of is het dit tweerichtingsverkeer. Bij eenrichtingsverkeer (One </a:t>
            </a:r>
            <a:r>
              <a:rPr lang="nl-NL" sz="2400" dirty="0" err="1" smtClean="0"/>
              <a:t>Direction</a:t>
            </a:r>
            <a:r>
              <a:rPr lang="nl-NL" sz="2400" dirty="0" smtClean="0"/>
              <a:t>) zijn het mededelingen. Bij tweerichtingsverkeer spreekt men over communicatie met hierbij een heel oud communicatiemiddel, maar jullie hebben je mobiel toch?</a:t>
            </a:r>
            <a:endParaRPr lang="nl-NL" sz="2400" dirty="0"/>
          </a:p>
        </p:txBody>
      </p:sp>
      <p:sp>
        <p:nvSpPr>
          <p:cNvPr id="4" name="Tijdelijke aanduiding voor dianummer 3"/>
          <p:cNvSpPr>
            <a:spLocks noGrp="1"/>
          </p:cNvSpPr>
          <p:nvPr>
            <p:ph type="sldNum" sz="quarter" idx="10"/>
          </p:nvPr>
        </p:nvSpPr>
        <p:spPr/>
        <p:txBody>
          <a:bodyPr/>
          <a:lstStyle/>
          <a:p>
            <a:fld id="{32242F19-E658-4881-A267-DDD69ECB86E7}" type="slidenum">
              <a:rPr lang="nl-NL" smtClean="0"/>
              <a:pPr/>
              <a:t>14</a:t>
            </a:fld>
            <a:endParaRPr lang="nl-NL"/>
          </a:p>
        </p:txBody>
      </p:sp>
    </p:spTree>
    <p:extLst>
      <p:ext uri="{BB962C8B-B14F-4D97-AF65-F5344CB8AC3E}">
        <p14:creationId xmlns:p14="http://schemas.microsoft.com/office/powerpoint/2010/main" val="284655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400" dirty="0" smtClean="0"/>
              <a:t>De beruchte communicatiemuur. Er is een zender en een ontvanger, hoe komt het toch dat er altijd ruis tussen</a:t>
            </a:r>
            <a:r>
              <a:rPr lang="nl-NL" sz="2400" baseline="0" dirty="0" smtClean="0"/>
              <a:t> zit. Dat komt omdat we woorden gebruiken die relatief zijn. Het woord armoede is relatief. Armoede hier in Nederland is rijkdom in een 3</a:t>
            </a:r>
            <a:r>
              <a:rPr lang="nl-NL" sz="2400" baseline="30000" dirty="0" smtClean="0"/>
              <a:t>de</a:t>
            </a:r>
            <a:r>
              <a:rPr lang="nl-NL" sz="2400" baseline="0" dirty="0" smtClean="0"/>
              <a:t> wereldland. Kortom zorg ervoor dat je deze communicatiemuur eerst afbreekt. Aansluitend kan via een optimale communicatiemix je doelgroep benaderd worden.</a:t>
            </a:r>
            <a:endParaRPr lang="nl-NL" sz="2400" dirty="0"/>
          </a:p>
        </p:txBody>
      </p:sp>
      <p:sp>
        <p:nvSpPr>
          <p:cNvPr id="4" name="Tijdelijke aanduiding voor dianummer 3"/>
          <p:cNvSpPr>
            <a:spLocks noGrp="1"/>
          </p:cNvSpPr>
          <p:nvPr>
            <p:ph type="sldNum" sz="quarter" idx="10"/>
          </p:nvPr>
        </p:nvSpPr>
        <p:spPr/>
        <p:txBody>
          <a:bodyPr/>
          <a:lstStyle/>
          <a:p>
            <a:fld id="{7B859600-2762-40B6-9210-0DDD73EBBE21}" type="slidenum">
              <a:rPr lang="nl-NL" smtClean="0"/>
              <a:pPr/>
              <a:t>15</a:t>
            </a:fld>
            <a:endParaRPr lang="nl-NL"/>
          </a:p>
        </p:txBody>
      </p:sp>
    </p:spTree>
    <p:extLst>
      <p:ext uri="{BB962C8B-B14F-4D97-AF65-F5344CB8AC3E}">
        <p14:creationId xmlns:p14="http://schemas.microsoft.com/office/powerpoint/2010/main" val="804836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2400" dirty="0" smtClean="0"/>
              <a:t>Uit al deze communicatie instrumenten moet je een optimale </a:t>
            </a:r>
            <a:r>
              <a:rPr lang="nl-NL" sz="2400" baseline="0" dirty="0" smtClean="0"/>
              <a:t> mix samenstellen. De kunst is om met geringe middelen optimaal resultaat behalen (jullie doelstelling). Bedenk dat je de euro of je inzet maar een keer kunt uitgeven. Het meest belangrijk communicatie instrument zijn familie en vrienden die je als ambassadeur gaat inzetten (The Tipping point, Malcom Gladwell, creëer een epidemie!!!!). Daarnaast een mix van communicatie instrumenten zie sheet.</a:t>
            </a:r>
            <a:endParaRPr lang="nl-NL" sz="2400" dirty="0"/>
          </a:p>
        </p:txBody>
      </p:sp>
      <p:sp>
        <p:nvSpPr>
          <p:cNvPr id="4" name="Tijdelijke aanduiding voor dianummer 3"/>
          <p:cNvSpPr>
            <a:spLocks noGrp="1"/>
          </p:cNvSpPr>
          <p:nvPr>
            <p:ph type="sldNum" sz="quarter" idx="10"/>
          </p:nvPr>
        </p:nvSpPr>
        <p:spPr/>
        <p:txBody>
          <a:bodyPr/>
          <a:lstStyle/>
          <a:p>
            <a:fld id="{EDF1FDF8-5622-4367-A89D-C61E76D03E40}" type="slidenum">
              <a:rPr lang="nl-NL" smtClean="0"/>
              <a:pPr/>
              <a:t>16</a:t>
            </a:fld>
            <a:endParaRPr lang="nl-NL"/>
          </a:p>
        </p:txBody>
      </p:sp>
    </p:spTree>
    <p:extLst>
      <p:ext uri="{BB962C8B-B14F-4D97-AF65-F5344CB8AC3E}">
        <p14:creationId xmlns:p14="http://schemas.microsoft.com/office/powerpoint/2010/main" val="1513662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r>
              <a:rPr lang="nl-NL" sz="2400" dirty="0" smtClean="0"/>
              <a:t>De communicatie boodschap naar de doelgroep dient te bestaan uit:</a:t>
            </a:r>
            <a:r>
              <a:rPr lang="nl-NL" sz="2400" baseline="0" dirty="0" smtClean="0"/>
              <a:t> de </a:t>
            </a:r>
            <a:r>
              <a:rPr lang="nl-NL" sz="2400" dirty="0" smtClean="0"/>
              <a:t>emotionele, spirituele  en toegevoegde waarde. </a:t>
            </a:r>
          </a:p>
          <a:p>
            <a:endParaRPr lang="nl-NL" sz="2400" dirty="0" smtClean="0"/>
          </a:p>
          <a:p>
            <a:r>
              <a:rPr lang="nl-NL" sz="2400" dirty="0" smtClean="0"/>
              <a:t>Even een voorbeeld bij de cosmetica industrie,</a:t>
            </a:r>
            <a:r>
              <a:rPr lang="nl-NL" sz="2400" baseline="0" dirty="0" smtClean="0"/>
              <a:t> wat leveren ze </a:t>
            </a:r>
            <a:r>
              <a:rPr lang="nl-NL" sz="2400" dirty="0" smtClean="0"/>
              <a:t>Fysiek: lippenstift, rouge, oogschaduw etc. Emotioneel: schoonheid, good-looking. Spiritueel: </a:t>
            </a:r>
            <a:r>
              <a:rPr lang="nl-NL" sz="2400" dirty="0" err="1" smtClean="0"/>
              <a:t>good-feeling</a:t>
            </a:r>
            <a:r>
              <a:rPr lang="nl-NL" sz="2400" dirty="0" smtClean="0"/>
              <a:t>, vertrouwen. Een reisbureau adverteert:</a:t>
            </a:r>
            <a:r>
              <a:rPr lang="nl-NL" sz="2400" baseline="0" dirty="0" smtClean="0"/>
              <a:t> 4 dagen voor €. 175,- naar Toscane. Bijna niemand boekt deze reis. Ze veranderen de advertentie zonder de prijs te noemen met: beleef met ons de lente in Toscane en zie er worden reizen geboekt, waarbij de prijs minder belangrijk is.</a:t>
            </a:r>
          </a:p>
          <a:p>
            <a:endParaRPr lang="nl-NL" sz="2400" baseline="0" dirty="0" smtClean="0"/>
          </a:p>
          <a:p>
            <a:r>
              <a:rPr lang="nl-NL" sz="2400" dirty="0" smtClean="0"/>
              <a:t>Wat voor emotionele</a:t>
            </a:r>
            <a:r>
              <a:rPr lang="nl-NL" sz="2400" baseline="0" dirty="0" smtClean="0"/>
              <a:t> (beleving) waarde roept jullie boodschap op bij de doelgroep? Jullie familie en vrienden vinden het toch heel leuk om je te zien optreden? Het meest effectieve middel is toch “face to face” niet alleen verbaal maar ook non verbaal, mond tot mond!!!!!! En daar kunnen jullie bezieling (spiritueel) in leggen en enthousiast over vertellen. </a:t>
            </a:r>
          </a:p>
          <a:p>
            <a:endParaRPr lang="nl-NL" sz="2400" baseline="0" dirty="0" smtClean="0"/>
          </a:p>
          <a:p>
            <a:r>
              <a:rPr lang="nl-NL" sz="2400" baseline="0" dirty="0" smtClean="0"/>
              <a:t>Toegevoegde waarde is de waarde die je al aan de beide andere waarden toevoegt en dat kan zijn: dat de entreegelden naar een goed doel gaan? Bij de ontvangst krijg je een drankje aangeboden? Ieder bezoeker krijgt een boekje over het optreden met daarin jouw kunsten? etc.</a:t>
            </a:r>
          </a:p>
        </p:txBody>
      </p:sp>
      <p:sp>
        <p:nvSpPr>
          <p:cNvPr id="4" name="Tijdelijke aanduiding voor dianummer 3"/>
          <p:cNvSpPr>
            <a:spLocks noGrp="1"/>
          </p:cNvSpPr>
          <p:nvPr>
            <p:ph type="sldNum" sz="quarter" idx="10"/>
          </p:nvPr>
        </p:nvSpPr>
        <p:spPr/>
        <p:txBody>
          <a:bodyPr/>
          <a:lstStyle/>
          <a:p>
            <a:fld id="{EDF1FDF8-5622-4367-A89D-C61E76D03E40}" type="slidenum">
              <a:rPr lang="nl-NL" smtClean="0"/>
              <a:pPr/>
              <a:t>17</a:t>
            </a:fld>
            <a:endParaRPr lang="nl-NL"/>
          </a:p>
        </p:txBody>
      </p:sp>
    </p:spTree>
    <p:extLst>
      <p:ext uri="{BB962C8B-B14F-4D97-AF65-F5344CB8AC3E}">
        <p14:creationId xmlns:p14="http://schemas.microsoft.com/office/powerpoint/2010/main" val="3449981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dirty="0" smtClean="0"/>
              <a:t>Ben reuze benieuwd wat jullie van het idee vinden om je familie en vrienden als ambassadeurs erbij te betrekken? Graag jullie id</a:t>
            </a:r>
            <a:r>
              <a:rPr lang="nl-NL" sz="2000" kern="1200" dirty="0" smtClean="0">
                <a:solidFill>
                  <a:schemeClr val="tx1"/>
                </a:solidFill>
                <a:latin typeface="+mn-lt"/>
                <a:ea typeface="+mn-ea"/>
                <a:cs typeface="+mn-cs"/>
              </a:rPr>
              <a:t>eeën hierover</a:t>
            </a:r>
            <a:r>
              <a:rPr lang="nl-NL" sz="2000" kern="1200" baseline="0" dirty="0" smtClean="0">
                <a:solidFill>
                  <a:schemeClr val="tx1"/>
                </a:solidFill>
                <a:latin typeface="+mn-lt"/>
                <a:ea typeface="+mn-ea"/>
                <a:cs typeface="+mn-cs"/>
              </a:rPr>
              <a:t> mailen </a:t>
            </a:r>
            <a:r>
              <a:rPr lang="nl-NL" sz="2000" kern="1200" baseline="0" smtClean="0">
                <a:solidFill>
                  <a:schemeClr val="tx1"/>
                </a:solidFill>
                <a:latin typeface="+mn-lt"/>
                <a:ea typeface="+mn-ea"/>
                <a:cs typeface="+mn-cs"/>
              </a:rPr>
              <a:t>naar Jacintha </a:t>
            </a:r>
            <a:r>
              <a:rPr lang="nl-NL" sz="2000" kern="1200" baseline="0" dirty="0" smtClean="0">
                <a:solidFill>
                  <a:schemeClr val="tx1"/>
                </a:solidFill>
                <a:latin typeface="+mn-lt"/>
                <a:ea typeface="+mn-ea"/>
                <a:cs typeface="+mn-cs"/>
              </a:rPr>
              <a:t>die het weer naar mij doorspeelt.</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2000" baseline="0" dirty="0" smtClean="0"/>
          </a:p>
          <a:p>
            <a:r>
              <a:rPr lang="nl-NL" sz="2000" baseline="0" dirty="0" smtClean="0"/>
              <a:t>Dank voor jullie aandacht</a:t>
            </a:r>
            <a:endParaRPr lang="nl-NL" sz="2000"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18</a:t>
            </a:fld>
            <a:endParaRPr lang="nl-NL" dirty="0"/>
          </a:p>
        </p:txBody>
      </p:sp>
    </p:spTree>
    <p:extLst>
      <p:ext uri="{BB962C8B-B14F-4D97-AF65-F5344CB8AC3E}">
        <p14:creationId xmlns:p14="http://schemas.microsoft.com/office/powerpoint/2010/main" val="215658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Dat mijn</a:t>
            </a:r>
            <a:r>
              <a:rPr lang="nl-NL" baseline="0" dirty="0" smtClean="0"/>
              <a:t> informatie nu verschijnt betekent niet dat ik mij met deze twee grootheden vergelijk. I</a:t>
            </a:r>
            <a:r>
              <a:rPr lang="nl-NL" dirty="0" smtClean="0"/>
              <a:t>k ben Ruud Hoemakers. In ben 75</a:t>
            </a:r>
            <a:r>
              <a:rPr lang="nl-NL" baseline="0" dirty="0" smtClean="0"/>
              <a:t> </a:t>
            </a:r>
            <a:r>
              <a:rPr lang="nl-NL" dirty="0" smtClean="0"/>
              <a:t>jaar. Beroep ondernemer-</a:t>
            </a:r>
            <a:r>
              <a:rPr lang="nl-NL" baseline="0" dirty="0" smtClean="0"/>
              <a:t> entrepreneur (ondernemende ondernemer die zakelijk en persoonlijk zich wil ontwikkelen). </a:t>
            </a:r>
            <a:r>
              <a:rPr lang="nl-NL" dirty="0" smtClean="0"/>
              <a:t>Ik functioneer als wegwijzer (heb je ooit een wegwijzer gezien die de weg wijst naar Amsterdam die er zelf naar toe gaat?)</a:t>
            </a:r>
            <a:r>
              <a:rPr lang="nl-NL" baseline="0" dirty="0" smtClean="0"/>
              <a:t> .</a:t>
            </a:r>
          </a:p>
          <a:p>
            <a:endParaRPr lang="nl-NL" baseline="0" dirty="0" smtClean="0"/>
          </a:p>
          <a:p>
            <a:r>
              <a:rPr lang="nl-NL" baseline="0" dirty="0" smtClean="0"/>
              <a:t>Maak van je werk je hobby en je hoeft nooit 1 dag meer te werken (Confusius). In de hele wereld worden de P’s gehanteerd met veelal de verkeerde volgorde. In bijna 95% wordt de P van Profit als 1</a:t>
            </a:r>
            <a:r>
              <a:rPr lang="nl-NL" baseline="30000" dirty="0" smtClean="0"/>
              <a:t>ste</a:t>
            </a:r>
            <a:r>
              <a:rPr lang="nl-NL" baseline="0" dirty="0" smtClean="0"/>
              <a:t> genoemd, dan de P van People en op het laatst de P van Planet. De juiste volgorde is de People, Planet daarna komt de P van Profit vanzelf (Ricardo </a:t>
            </a:r>
            <a:r>
              <a:rPr lang="nl-NL" baseline="0" dirty="0" err="1" smtClean="0"/>
              <a:t>Semler</a:t>
            </a:r>
            <a:r>
              <a:rPr lang="nl-NL" baseline="0" dirty="0" smtClean="0"/>
              <a:t>). Het is een vanzelfsprekendheid dat na </a:t>
            </a:r>
            <a:r>
              <a:rPr lang="nl-NL" baseline="0" dirty="0" err="1" smtClean="0"/>
              <a:t>People</a:t>
            </a:r>
            <a:r>
              <a:rPr lang="nl-NL" baseline="0" dirty="0" smtClean="0"/>
              <a:t>, </a:t>
            </a:r>
            <a:r>
              <a:rPr lang="nl-NL" baseline="0" dirty="0" err="1" smtClean="0"/>
              <a:t>Planet</a:t>
            </a:r>
            <a:r>
              <a:rPr lang="nl-NL" baseline="0" dirty="0" smtClean="0"/>
              <a:t> komt (duurzaamheid, alternatieve energie, reductie ecologische voetafdruk). Alle aardbewoners maken nu gebruik van 1,5 aardbol en als alle aardbewoners zouden leven zoals we in Nederland dan hebben we 3,5 aardbollen nodig.</a:t>
            </a:r>
          </a:p>
          <a:p>
            <a:endParaRPr lang="nl-NL" baseline="0" dirty="0" smtClean="0"/>
          </a:p>
          <a:p>
            <a:r>
              <a:rPr lang="nl-NL" baseline="0" dirty="0" smtClean="0"/>
              <a:t>En dan wat levenswijsheden: de som van ons leven wordt gevormd door de uren waarin wij lief hadden, ik hoop voor iedereen dat het niet bij uren blijven maar dat het jaren worden. Iedereen wil gelukkig worden, maar wat is geluk en is er een weg naar het geluk? </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Op de 1</a:t>
            </a:r>
            <a:r>
              <a:rPr lang="nl-NL" baseline="30000" dirty="0" smtClean="0"/>
              <a:t>ste</a:t>
            </a:r>
            <a:r>
              <a:rPr lang="nl-NL" baseline="0" dirty="0" smtClean="0"/>
              <a:t> foto was ik 33 jaar op de 2</a:t>
            </a:r>
            <a:r>
              <a:rPr lang="nl-NL" baseline="30000" dirty="0" smtClean="0"/>
              <a:t>de</a:t>
            </a:r>
            <a:r>
              <a:rPr lang="nl-NL" baseline="0" dirty="0" smtClean="0"/>
              <a:t> foto 74 jaar, jullie zien een behoorlijk verschil! Maar vanaf 33 jaar (1974) begon ik te beseffen dat mijn “onderbewustzijn” een </a:t>
            </a:r>
            <a:r>
              <a:rPr lang="nl-NL" baseline="0" dirty="0" err="1" smtClean="0"/>
              <a:t>problemsolver</a:t>
            </a:r>
            <a:r>
              <a:rPr lang="nl-NL" baseline="0" dirty="0" smtClean="0"/>
              <a:t> (probleem oplosser) was en is.</a:t>
            </a:r>
            <a:endParaRPr lang="nl-NL"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2</a:t>
            </a:fld>
            <a:endParaRPr lang="nl-NL"/>
          </a:p>
        </p:txBody>
      </p:sp>
    </p:spTree>
    <p:extLst>
      <p:ext uri="{BB962C8B-B14F-4D97-AF65-F5344CB8AC3E}">
        <p14:creationId xmlns:p14="http://schemas.microsoft.com/office/powerpoint/2010/main" val="227065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NL" sz="2400" dirty="0" smtClean="0"/>
              <a:t>Om</a:t>
            </a:r>
            <a:r>
              <a:rPr lang="nl-NL" sz="2400" baseline="0" dirty="0" smtClean="0"/>
              <a:t> te ondernemen, of dat economisch, cultureel, sociaal of educatief is, er moet nagedacht worden. Het denken gaat via dezelfde aangeleerde patronen en dat zorgt er voor dat de uitkomsten ook vaak dezelfde zijn. Het is belangrijk om dit te doorbreken en “out of the box” te denken. Ik geef hier een tweetal voorbeelden. </a:t>
            </a:r>
            <a:r>
              <a:rPr lang="nl-NL" sz="2400" dirty="0" smtClean="0"/>
              <a:t>Er zijn nog veel meer items</a:t>
            </a:r>
            <a:r>
              <a:rPr lang="nl-NL" sz="2400" baseline="0" dirty="0" smtClean="0"/>
              <a:t> (</a:t>
            </a:r>
            <a:r>
              <a:rPr lang="nl-NL" sz="2400" baseline="0" dirty="0" err="1" smtClean="0"/>
              <a:t>PaFemme</a:t>
            </a:r>
            <a:r>
              <a:rPr lang="nl-NL" sz="2400" baseline="0" dirty="0" smtClean="0"/>
              <a:t> en P-Teams, Multiculturele Markt Enschede, ERDO en warmtecamera’s, </a:t>
            </a:r>
            <a:r>
              <a:rPr lang="nl-NL" sz="2400" baseline="0" dirty="0" err="1" smtClean="0"/>
              <a:t>ArboCare</a:t>
            </a:r>
            <a:r>
              <a:rPr lang="nl-NL" sz="2400" baseline="0" dirty="0" smtClean="0"/>
              <a:t>, D66 onderwijspartij, Personeelsadvies abonnement, stichting Women on Board, allochtone marktkoopvrouwen</a:t>
            </a:r>
            <a:r>
              <a:rPr lang="nl-NL" sz="2400" baseline="0" smtClean="0"/>
              <a:t>, etc</a:t>
            </a:r>
            <a:r>
              <a:rPr lang="nl-NL" sz="2400" baseline="0" dirty="0" smtClean="0"/>
              <a:t>.) en vanwege de tijdsduur zal ik deze twee behandelen.</a:t>
            </a:r>
            <a:endParaRPr lang="nl-NL" sz="2400" dirty="0" smtClean="0"/>
          </a:p>
          <a:p>
            <a:r>
              <a:rPr lang="nl-NL" sz="2400" dirty="0" smtClean="0"/>
              <a:t> </a:t>
            </a:r>
            <a:endParaRPr lang="nl-NL" sz="2400"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3</a:t>
            </a:fld>
            <a:endParaRPr lang="nl-NL"/>
          </a:p>
        </p:txBody>
      </p:sp>
    </p:spTree>
    <p:extLst>
      <p:ext uri="{BB962C8B-B14F-4D97-AF65-F5344CB8AC3E}">
        <p14:creationId xmlns:p14="http://schemas.microsoft.com/office/powerpoint/2010/main" val="197894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Als</a:t>
            </a:r>
            <a:r>
              <a:rPr lang="nl-NL" baseline="0" dirty="0" smtClean="0"/>
              <a:t> directeur-eigenaar van Tri Di Care Bouwkundig Ingenieursbureau die bouwkundige tekenaars detacheerde kwamen er geen </a:t>
            </a:r>
            <a:r>
              <a:rPr lang="nl-NL" baseline="0" dirty="0" err="1" smtClean="0"/>
              <a:t>MTS’ers</a:t>
            </a:r>
            <a:r>
              <a:rPr lang="nl-NL" baseline="0" dirty="0" smtClean="0"/>
              <a:t> en </a:t>
            </a:r>
            <a:r>
              <a:rPr lang="nl-NL" baseline="0" dirty="0" err="1" smtClean="0"/>
              <a:t>HTS’ers</a:t>
            </a:r>
            <a:r>
              <a:rPr lang="nl-NL" baseline="0" dirty="0" smtClean="0"/>
              <a:t> van de scholen af in 1998. Bij de Bond Nederlandse Architecten was er in die tijd een tekort van 1200 </a:t>
            </a:r>
            <a:r>
              <a:rPr lang="nl-NL" baseline="0" dirty="0" err="1" smtClean="0"/>
              <a:t>FTE’s</a:t>
            </a:r>
            <a:r>
              <a:rPr lang="nl-NL" baseline="0" dirty="0" smtClean="0"/>
              <a:t> voor wat werktekenaars (MTS niveau). Dat merkte ik, opdrachtgevers genoeg maar geen personeel. Het idee, ontstond altijd in de nacht als het onderbewustzijn op volle sterkte draaide, dat timmerlieden tekeningen kunnen lezen, anders kunnen ze geen profielen stellen voor de metselaar en kunnen ze niet functioneren. Als ze het kunnen lezen, kunnen ze ook tekeningen maken met de huidige software (tekensystemen). Dacht verder dat er best van deze timmerlieden in de WAO zaten. Ben dus naar Sociaal Fonds Bouwnijverheid gestapt en brutaalweg gevraagd of ze van deze lieden hadden. Die hadden ze en wat ik er  mee wilde? Nou een pilot met 40 timmerlieden opleiden tot bouwkundig werktekenaar. SFB betaald de opleiding en 1 jaar uitkering en ik bij slagen 1 jaar baangarantie. Dat kon niet omdat de 5 bedrijfsverenigingen waaronder SFB samen met de grootste het GAK in 2000 UWV zouden worden. Re-integratiebedrijven mochten dan re-integratie trajecten uitvoeren en Tri Di Care was een bouwkundig ingenieursbureau. De voorzitter Flip Buurmeijer van de koepel (LISV) van deze bedrijfsverenigingen is een Twentenaar en onder de historische woorden: “De Wijzen komen uit het Oosten”, heeft hij deze pilot door laten gaan. Het werd een klinkend succes. Daarna heeft UWV gevraagd of het landelijk willen uitrollen. Dat is gebeurd en er zijn in totaal 504 bouwkundigen op een lager niveau bouwkundig werktekenaar geworden.</a:t>
            </a:r>
            <a:endParaRPr lang="nl-NL"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4</a:t>
            </a:fld>
            <a:endParaRPr lang="nl-NL"/>
          </a:p>
        </p:txBody>
      </p:sp>
    </p:spTree>
    <p:extLst>
      <p:ext uri="{BB962C8B-B14F-4D97-AF65-F5344CB8AC3E}">
        <p14:creationId xmlns:p14="http://schemas.microsoft.com/office/powerpoint/2010/main" val="416920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sz="1200" kern="1200" dirty="0" smtClean="0">
                <a:solidFill>
                  <a:schemeClr val="tx1"/>
                </a:solidFill>
                <a:latin typeface="+mn-lt"/>
                <a:ea typeface="+mn-ea"/>
                <a:cs typeface="+mn-cs"/>
              </a:rPr>
              <a:t>Een van de managers van P.I. Karelskamp Almelo heeft mij anderhalf jaar geleden gevraagd of ik iets aan het indammen van de grote instroom van draaideurcriminelen kon doen, omdat zowel gemeenten en Werkpleinen hier nauwelijks aandacht aan besteden. Werkgevend Nederland is wat dat betreft heel duidelijk, als de keuze dient gemaakt te worden tussen iemand met en iemand zonder strafblad. Na een weekje kwam ik er achter dat criminelen en ondernemers in elk geval een ding met elkaar gemeen hebben, risico nemen. Vervolgens heb ik een conceptplan geschreven voor de gemeente voor een pilot waarin we 10 gedetineerden een vakgerichte beroepsopleiding en ondernemersvaardigheden leren. Het re-integratiegeld waar een uitkeringsgerechtigde zou krijgen zou dan voorgetrokken moeten worden om de re-integratie al in detentie te laten plaats vinden. Edoch dat was een groot probleem, omdat iemand pas recht heeft op het re-integratiebudget als er een uitkering aangevraagd wordt. Het plan is dus ter zijde gelegd, totdat ik een tijdje geleden een column van Annemarie van Gaal las in het FD, waarin Prof. Dr. Erik Stam (Universiteit Utrecht) beweerde dat criminelen en ondernemers drie dezelfde eigenschappen hebben t.w.: creativiteit, proactiviteiten en risicogeneigdheid.</a:t>
            </a: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Naar aanleiding van deze column heb ik contact gezocht met Prof.dr.Erik Stam Heb hem per e-mail mijn plan opgestuurd, binnen een uur belde hij terug en hebben we een afspraak gemaakt in Utrecht. De “one page proposal” is daar een product van en die hebben we voorgelegd aan het management van PI Karelskamp Almelo, die hier graag aan willen meewerken. Heb verder de 1</a:t>
            </a:r>
            <a:r>
              <a:rPr lang="nl-NL" sz="1200" kern="1200" baseline="30000" dirty="0" smtClean="0">
                <a:solidFill>
                  <a:schemeClr val="tx1"/>
                </a:solidFill>
                <a:latin typeface="+mn-lt"/>
                <a:ea typeface="+mn-ea"/>
                <a:cs typeface="+mn-cs"/>
              </a:rPr>
              <a:t>ste</a:t>
            </a:r>
            <a:r>
              <a:rPr lang="nl-NL" sz="1200" kern="1200" dirty="0" smtClean="0">
                <a:solidFill>
                  <a:schemeClr val="tx1"/>
                </a:solidFill>
                <a:latin typeface="+mn-lt"/>
                <a:ea typeface="+mn-ea"/>
                <a:cs typeface="+mn-cs"/>
              </a:rPr>
              <a:t> versie van het pilotplan bijgewerkt en het team van Erik Stam heeft hieraan meegewerkt (zie bijlage versie 2). De ministeries van EZ, Sociale Zaken en de Twentse gemeenten  hebben hun medewerking toegezegd, maar vinden wel dat het ministerie van Justitie hier leading in moet zijn. Helaas heeft Justitie het veel te druk met de grote bezuinigingen en hebben ze het even geparkeerd. Maar de intentie hebben ze nog wel begreep ik van Erik Stam. </a:t>
            </a:r>
          </a:p>
          <a:p>
            <a:r>
              <a:rPr lang="nl-NL" sz="1200" kern="1200" dirty="0" smtClean="0">
                <a:solidFill>
                  <a:schemeClr val="tx1"/>
                </a:solidFill>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5</a:t>
            </a:fld>
            <a:endParaRPr lang="nl-NL" dirty="0"/>
          </a:p>
        </p:txBody>
      </p:sp>
    </p:spTree>
    <p:extLst>
      <p:ext uri="{BB962C8B-B14F-4D97-AF65-F5344CB8AC3E}">
        <p14:creationId xmlns:p14="http://schemas.microsoft.com/office/powerpoint/2010/main" val="197327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400" dirty="0" smtClean="0"/>
              <a:t>Om “Out of the Box” te denken heb je een PC met een intern geheugen nodig, daarnaast nog een besturingssysteem en software programmatuur. Dit</a:t>
            </a:r>
            <a:r>
              <a:rPr lang="nl-NL" sz="2400" baseline="0" dirty="0" smtClean="0"/>
              <a:t> hebben we allemaal in huis, sterker nog het is ingebouwd in ons, van een klein geheugen naar een steeds groter geheugen. Iedereen bezit een stel hersens (bewustzijn ) en programmatuur (Onderbewustzijn). </a:t>
            </a:r>
            <a:endParaRPr lang="nl-NL" sz="2400"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6</a:t>
            </a:fld>
            <a:endParaRPr lang="nl-NL"/>
          </a:p>
        </p:txBody>
      </p:sp>
    </p:spTree>
    <p:extLst>
      <p:ext uri="{BB962C8B-B14F-4D97-AF65-F5344CB8AC3E}">
        <p14:creationId xmlns:p14="http://schemas.microsoft.com/office/powerpoint/2010/main" val="6654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600" dirty="0" smtClean="0"/>
              <a:t>Met je </a:t>
            </a:r>
            <a:r>
              <a:rPr lang="nl-NL" sz="1600" dirty="0" err="1" smtClean="0"/>
              <a:t>Brains</a:t>
            </a:r>
            <a:r>
              <a:rPr lang="nl-NL" sz="1600" dirty="0" smtClean="0"/>
              <a:t> en met</a:t>
            </a:r>
            <a:r>
              <a:rPr lang="nl-NL" sz="1600" baseline="0" dirty="0" smtClean="0"/>
              <a:t> je Onderbewustzijn kun je “Out of the Box” denken. Iedereen heeft wel eens meegemaakt dat je met mensen in gesprek bent en je weet over een bepaalde film de acteur niet meer. Je onderbewustzijn gaat dan zoeken en vroeg of laat weet je het antwoord.</a:t>
            </a:r>
          </a:p>
          <a:p>
            <a:endParaRPr lang="nl-NL" sz="1600" baseline="0" dirty="0" smtClean="0"/>
          </a:p>
          <a:p>
            <a:r>
              <a:rPr lang="nl-NL" sz="1600" baseline="0" dirty="0" smtClean="0"/>
              <a:t>Bewustzijn  is 10% (analyseert, plannen maken en is het korte termijn geheugen. Onderbewustzijn is 90% (emoties, gewoonten, overtuiging, creativiteit, fantasie, persoonlijke ontwikkeling en is het lange termijn geheugen). We gebruiken te weinig ons onderbewustzijn, train dat!!!!!!</a:t>
            </a:r>
          </a:p>
          <a:p>
            <a:endParaRPr lang="nl-NL" sz="1600" baseline="0" dirty="0" smtClean="0"/>
          </a:p>
          <a:p>
            <a:r>
              <a:rPr lang="nl-NL" sz="1600" baseline="0" dirty="0" smtClean="0"/>
              <a:t>Van onbewust onbekwaam naar onbewust bekwaam.</a:t>
            </a:r>
          </a:p>
          <a:p>
            <a:r>
              <a:rPr lang="nl-NL" sz="1600" baseline="0" dirty="0" smtClean="0"/>
              <a:t>Je bent eerst onbewust van je onbekwaamheid, totdat je bewust wordt van je onbekwaamheid. Je gaat leren en oefenen en je wordt dan bewust bekwaam. Naarmate je veel oefent en vaak doet wordt je onbewust bekwaam. Voorbeeld een kind wat fietsen leert, het jochie op de foto zit in vak 2 “bewust onbekwaam”</a:t>
            </a:r>
            <a:endParaRPr lang="nl-NL" sz="1600"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7</a:t>
            </a:fld>
            <a:endParaRPr lang="nl-NL"/>
          </a:p>
        </p:txBody>
      </p:sp>
    </p:spTree>
    <p:extLst>
      <p:ext uri="{BB962C8B-B14F-4D97-AF65-F5344CB8AC3E}">
        <p14:creationId xmlns:p14="http://schemas.microsoft.com/office/powerpoint/2010/main" val="125999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000" dirty="0" smtClean="0"/>
              <a:t>De volgende oefening is van belang. Geef je onderbewustzijn de opdracht om morgenvroeg</a:t>
            </a:r>
            <a:r>
              <a:rPr lang="nl-NL" sz="2000" baseline="0" dirty="0" smtClean="0"/>
              <a:t> om 6 uur op te staan zonder de wekker te zetten. Essentie van deze oefening is: Je moet het heel erg willen!!!! Oefen dit meerdere keren en wissel wat met de tijdstippen. Dus de ene keer om 7 uur </a:t>
            </a:r>
            <a:r>
              <a:rPr lang="nl-NL" sz="2000" baseline="0" dirty="0" err="1" smtClean="0"/>
              <a:t>s’morgens</a:t>
            </a:r>
            <a:r>
              <a:rPr lang="nl-NL" sz="2000" baseline="0" dirty="0" smtClean="0"/>
              <a:t> en dan weer om 6 uur etc. Wat je dan eigenlijk doet is je Onderbewustzijn opdracht geven om naar oplossingen te zoeken!!!</a:t>
            </a:r>
          </a:p>
          <a:p>
            <a:endParaRPr lang="nl-NL" sz="2000" baseline="0" dirty="0" smtClean="0"/>
          </a:p>
          <a:p>
            <a:r>
              <a:rPr lang="nl-NL" sz="2000" baseline="0" dirty="0" smtClean="0"/>
              <a:t>Als je dit onder de knie hebt kun je ook je onderbewustzijn opdracht geven om naar oplossingen te zoeken. Je onderbewustzijn is een “</a:t>
            </a:r>
            <a:r>
              <a:rPr lang="nl-NL" sz="2000" baseline="0" dirty="0" err="1" smtClean="0"/>
              <a:t>problemsolver</a:t>
            </a:r>
            <a:r>
              <a:rPr lang="nl-NL" sz="2000" baseline="0" dirty="0" smtClean="0"/>
              <a:t>”. </a:t>
            </a:r>
          </a:p>
          <a:p>
            <a:endParaRPr lang="nl-NL" sz="2000"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8</a:t>
            </a:fld>
            <a:endParaRPr lang="nl-NL" dirty="0"/>
          </a:p>
        </p:txBody>
      </p:sp>
    </p:spTree>
    <p:extLst>
      <p:ext uri="{BB962C8B-B14F-4D97-AF65-F5344CB8AC3E}">
        <p14:creationId xmlns:p14="http://schemas.microsoft.com/office/powerpoint/2010/main" val="3819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sz="3600" dirty="0" smtClean="0"/>
              <a:t>Voordat je hier kwam is</a:t>
            </a:r>
            <a:r>
              <a:rPr lang="nl-NL" sz="3600" baseline="0" dirty="0" smtClean="0"/>
              <a:t> het </a:t>
            </a:r>
            <a:r>
              <a:rPr lang="nl-NL" sz="3600" dirty="0" smtClean="0"/>
              <a:t>verleden, het heden is nu en de toekomst heb je in je eigen hand. Nu</a:t>
            </a:r>
            <a:r>
              <a:rPr lang="nl-NL" sz="3600" baseline="0" dirty="0" smtClean="0"/>
              <a:t> je weet hoe je, je onderbewustzijn kunt inschakelen en zorgen dat je doelen worden bereikt. </a:t>
            </a:r>
          </a:p>
          <a:p>
            <a:endParaRPr lang="nl-NL" sz="3600" baseline="0" dirty="0" smtClean="0"/>
          </a:p>
          <a:p>
            <a:r>
              <a:rPr lang="nl-NL" sz="3600" baseline="0" dirty="0" smtClean="0"/>
              <a:t>Zijn hierover nog vragen?</a:t>
            </a:r>
            <a:endParaRPr lang="nl-NL" sz="3600" dirty="0"/>
          </a:p>
        </p:txBody>
      </p:sp>
      <p:sp>
        <p:nvSpPr>
          <p:cNvPr id="4" name="Tijdelijke aanduiding voor dianummer 3"/>
          <p:cNvSpPr>
            <a:spLocks noGrp="1"/>
          </p:cNvSpPr>
          <p:nvPr>
            <p:ph type="sldNum" sz="quarter" idx="10"/>
          </p:nvPr>
        </p:nvSpPr>
        <p:spPr/>
        <p:txBody>
          <a:bodyPr/>
          <a:lstStyle/>
          <a:p>
            <a:fld id="{B9288A95-057E-4C6E-A718-1E08AEBCE106}" type="slidenum">
              <a:rPr lang="nl-NL" smtClean="0"/>
              <a:pPr/>
              <a:t>9</a:t>
            </a:fld>
            <a:endParaRPr lang="nl-NL"/>
          </a:p>
        </p:txBody>
      </p:sp>
    </p:spTree>
    <p:extLst>
      <p:ext uri="{BB962C8B-B14F-4D97-AF65-F5344CB8AC3E}">
        <p14:creationId xmlns:p14="http://schemas.microsoft.com/office/powerpoint/2010/main" val="98088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4DC613D-CE15-439E-95E4-4AB0BA0A5745}" type="datetimeFigureOut">
              <a:rPr lang="nl-NL" smtClean="0"/>
              <a:pPr/>
              <a:t>14-11-2016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8279ADD-6720-4582-8CD1-A5749AD801E5}"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613D-CE15-439E-95E4-4AB0BA0A5745}" type="datetimeFigureOut">
              <a:rPr lang="nl-NL" smtClean="0"/>
              <a:pPr/>
              <a:t>14-11-2016</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79ADD-6720-4582-8CD1-A5749AD801E5}"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oleObject" Target="../embeddings/oleObject1.bin"/><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99992" y="692696"/>
            <a:ext cx="4320480" cy="5760640"/>
          </a:xfrm>
        </p:spPr>
        <p:txBody>
          <a:bodyPr>
            <a:normAutofit/>
          </a:bodyPr>
          <a:lstStyle/>
          <a:p>
            <a:pPr algn="l"/>
            <a:endParaRPr lang="nl-NL" sz="1200" b="1" dirty="0" smtClean="0">
              <a:solidFill>
                <a:srgbClr val="C00000"/>
              </a:solidFill>
            </a:endParaRPr>
          </a:p>
          <a:p>
            <a:pPr algn="l"/>
            <a:r>
              <a:rPr lang="nl-NL" sz="5200" b="1" dirty="0" smtClean="0">
                <a:solidFill>
                  <a:srgbClr val="C00000"/>
                </a:solidFill>
              </a:rPr>
              <a:t>Succesfactoren</a:t>
            </a:r>
          </a:p>
          <a:p>
            <a:pPr algn="l"/>
            <a:r>
              <a:rPr lang="nl-NL" sz="4800" b="1" dirty="0" smtClean="0">
                <a:solidFill>
                  <a:srgbClr val="C00000"/>
                </a:solidFill>
              </a:rPr>
              <a:t>		</a:t>
            </a:r>
          </a:p>
          <a:p>
            <a:pPr algn="l"/>
            <a:r>
              <a:rPr lang="nl-NL" sz="4800" b="1" dirty="0" smtClean="0">
                <a:solidFill>
                  <a:srgbClr val="C00000"/>
                </a:solidFill>
              </a:rPr>
              <a:t>		en</a:t>
            </a:r>
            <a:endParaRPr lang="nl-NL" sz="2000" b="1" dirty="0" smtClean="0">
              <a:solidFill>
                <a:srgbClr val="C00000"/>
              </a:solidFill>
            </a:endParaRPr>
          </a:p>
          <a:p>
            <a:pPr algn="l"/>
            <a:endParaRPr lang="nl-NL" sz="4800" b="1" dirty="0" smtClean="0">
              <a:solidFill>
                <a:srgbClr val="C00000"/>
              </a:solidFill>
            </a:endParaRPr>
          </a:p>
          <a:p>
            <a:pPr algn="l"/>
            <a:r>
              <a:rPr lang="nl-NL" sz="4800" b="1" dirty="0" smtClean="0">
                <a:solidFill>
                  <a:srgbClr val="C00000"/>
                </a:solidFill>
              </a:rPr>
              <a:t>Marketing &amp; </a:t>
            </a:r>
          </a:p>
          <a:p>
            <a:pPr algn="l"/>
            <a:r>
              <a:rPr lang="nl-NL" sz="4800" b="1" dirty="0" smtClean="0">
                <a:solidFill>
                  <a:srgbClr val="C00000"/>
                </a:solidFill>
              </a:rPr>
              <a:t>Communicatie</a:t>
            </a:r>
            <a:endParaRPr lang="nl-NL" sz="4800" b="1" dirty="0">
              <a:solidFill>
                <a:srgbClr val="C00000"/>
              </a:solidFill>
            </a:endParaRPr>
          </a:p>
        </p:txBody>
      </p:sp>
      <p:pic>
        <p:nvPicPr>
          <p:cNvPr id="4" name="Afbeelding 3" descr="Dan Brown.png"/>
          <p:cNvPicPr>
            <a:picLocks noChangeAspect="1"/>
          </p:cNvPicPr>
          <p:nvPr/>
        </p:nvPicPr>
        <p:blipFill>
          <a:blip r:embed="rId3" cstate="print"/>
          <a:stretch>
            <a:fillRect/>
          </a:stretch>
        </p:blipFill>
        <p:spPr>
          <a:xfrm>
            <a:off x="0" y="1"/>
            <a:ext cx="1975137" cy="2636911"/>
          </a:xfrm>
          <a:prstGeom prst="rect">
            <a:avLst/>
          </a:prstGeom>
        </p:spPr>
      </p:pic>
      <p:pic>
        <p:nvPicPr>
          <p:cNvPr id="5" name="Afbeelding 4" descr="Ricardo Semler.png"/>
          <p:cNvPicPr>
            <a:picLocks noChangeAspect="1"/>
          </p:cNvPicPr>
          <p:nvPr/>
        </p:nvPicPr>
        <p:blipFill>
          <a:blip r:embed="rId4" cstate="print"/>
          <a:stretch>
            <a:fillRect/>
          </a:stretch>
        </p:blipFill>
        <p:spPr>
          <a:xfrm>
            <a:off x="2017428" y="2708920"/>
            <a:ext cx="2122523" cy="2674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0648"/>
            <a:ext cx="7772400" cy="5976663"/>
          </a:xfrm>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descr="marketing.png"/>
          <p:cNvPicPr>
            <a:picLocks noChangeAspect="1"/>
          </p:cNvPicPr>
          <p:nvPr/>
        </p:nvPicPr>
        <p:blipFill>
          <a:blip r:embed="rId3" cstate="print"/>
          <a:stretch>
            <a:fillRect/>
          </a:stretch>
        </p:blipFill>
        <p:spPr>
          <a:xfrm>
            <a:off x="683568" y="188640"/>
            <a:ext cx="7992887" cy="6192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7"/>
            <a:ext cx="7772400" cy="1728191"/>
          </a:xfrm>
        </p:spPr>
        <p:txBody>
          <a:bodyPr>
            <a:normAutofit/>
          </a:bodyPr>
          <a:lstStyle/>
          <a:p>
            <a:r>
              <a:rPr lang="nl-NL" sz="7200" b="1" dirty="0" smtClean="0">
                <a:solidFill>
                  <a:srgbClr val="FF0000"/>
                </a:solidFill>
              </a:rPr>
              <a:t>Wat is marketing ?</a:t>
            </a:r>
            <a:endParaRPr lang="nl-NL" sz="7200" b="1" dirty="0">
              <a:solidFill>
                <a:srgbClr val="FF0000"/>
              </a:solidFill>
            </a:endParaRPr>
          </a:p>
        </p:txBody>
      </p:sp>
      <p:sp>
        <p:nvSpPr>
          <p:cNvPr id="3" name="Ondertitel 2"/>
          <p:cNvSpPr>
            <a:spLocks noGrp="1"/>
          </p:cNvSpPr>
          <p:nvPr>
            <p:ph type="subTitle" idx="1"/>
          </p:nvPr>
        </p:nvSpPr>
        <p:spPr>
          <a:xfrm>
            <a:off x="1403648" y="1916832"/>
            <a:ext cx="6400800" cy="4536504"/>
          </a:xfrm>
        </p:spPr>
        <p:txBody>
          <a:bodyPr>
            <a:normAutofit/>
          </a:bodyPr>
          <a:lstStyle/>
          <a:p>
            <a:pPr algn="l"/>
            <a:r>
              <a:rPr lang="nl-NL" sz="2800" b="1" dirty="0" smtClean="0">
                <a:solidFill>
                  <a:srgbClr val="006600"/>
                </a:solidFill>
              </a:rPr>
              <a:t>Marketing is denken in markten,</a:t>
            </a:r>
          </a:p>
          <a:p>
            <a:pPr algn="l"/>
            <a:r>
              <a:rPr lang="nl-NL" sz="2800" b="1" dirty="0" smtClean="0">
                <a:solidFill>
                  <a:srgbClr val="006600"/>
                </a:solidFill>
              </a:rPr>
              <a:t>kansen en mogelijkheden voor mensen</a:t>
            </a:r>
          </a:p>
          <a:p>
            <a:pPr algn="l"/>
            <a:endParaRPr lang="nl-NL" sz="2800" b="1" dirty="0" smtClean="0">
              <a:solidFill>
                <a:srgbClr val="006600"/>
              </a:solidFill>
            </a:endParaRPr>
          </a:p>
          <a:p>
            <a:pPr algn="l"/>
            <a:r>
              <a:rPr lang="nl-NL" sz="2800" b="1" dirty="0" smtClean="0">
                <a:solidFill>
                  <a:srgbClr val="006600"/>
                </a:solidFill>
              </a:rPr>
              <a:t>Observeer hun gedrag, wensen, problemen en behoeftes. Speel daarop in.</a:t>
            </a:r>
          </a:p>
          <a:p>
            <a:pPr algn="l"/>
            <a:endParaRPr lang="nl-NL" sz="2800" b="1" dirty="0" smtClean="0">
              <a:solidFill>
                <a:srgbClr val="006600"/>
              </a:solidFill>
            </a:endParaRPr>
          </a:p>
          <a:p>
            <a:pPr algn="l"/>
            <a:r>
              <a:rPr lang="nl-NL" sz="2800" b="1" dirty="0" smtClean="0">
                <a:solidFill>
                  <a:srgbClr val="006600"/>
                </a:solidFill>
              </a:rPr>
              <a:t>Bepaal een doelstelling en zoek daarbij je doelgroep.</a:t>
            </a:r>
          </a:p>
          <a:p>
            <a:pPr algn="l"/>
            <a:endParaRPr lang="nl-NL" dirty="0" smtClean="0"/>
          </a:p>
          <a:p>
            <a:pPr algn="l"/>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5"/>
            <a:ext cx="7772400" cy="1584175"/>
          </a:xfrm>
        </p:spPr>
        <p:txBody>
          <a:bodyPr>
            <a:noAutofit/>
          </a:bodyPr>
          <a:lstStyle/>
          <a:p>
            <a:r>
              <a:rPr lang="nl-NL" sz="6000" b="1" dirty="0" smtClean="0">
                <a:solidFill>
                  <a:schemeClr val="accent3">
                    <a:lumMod val="50000"/>
                  </a:schemeClr>
                </a:solidFill>
              </a:rPr>
              <a:t>Marketing voor het culturele domein</a:t>
            </a:r>
            <a:endParaRPr lang="nl-NL" sz="6000" b="1" dirty="0">
              <a:solidFill>
                <a:schemeClr val="accent3">
                  <a:lumMod val="50000"/>
                </a:schemeClr>
              </a:solidFill>
            </a:endParaRPr>
          </a:p>
        </p:txBody>
      </p:sp>
      <p:sp>
        <p:nvSpPr>
          <p:cNvPr id="3" name="Ondertitel 2"/>
          <p:cNvSpPr>
            <a:spLocks noGrp="1"/>
          </p:cNvSpPr>
          <p:nvPr>
            <p:ph type="subTitle" idx="1"/>
          </p:nvPr>
        </p:nvSpPr>
        <p:spPr>
          <a:xfrm>
            <a:off x="323528" y="2276872"/>
            <a:ext cx="8424936" cy="4104456"/>
          </a:xfrm>
        </p:spPr>
        <p:txBody>
          <a:bodyPr>
            <a:normAutofit/>
          </a:bodyPr>
          <a:lstStyle/>
          <a:p>
            <a:pPr algn="l"/>
            <a:r>
              <a:rPr lang="nl-NL" sz="4000" b="1" dirty="0" smtClean="0">
                <a:solidFill>
                  <a:srgbClr val="002060"/>
                </a:solidFill>
              </a:rPr>
              <a:t>Wat is jullie </a:t>
            </a:r>
          </a:p>
          <a:p>
            <a:pPr algn="l"/>
            <a:r>
              <a:rPr lang="nl-NL" sz="4000" b="1" dirty="0" smtClean="0">
                <a:solidFill>
                  <a:srgbClr val="002060"/>
                </a:solidFill>
              </a:rPr>
              <a:t>marketingdoel,</a:t>
            </a:r>
          </a:p>
          <a:p>
            <a:pPr algn="l"/>
            <a:r>
              <a:rPr lang="nl-NL" sz="4000" b="1" dirty="0" smtClean="0">
                <a:solidFill>
                  <a:srgbClr val="002060"/>
                </a:solidFill>
              </a:rPr>
              <a:t>wie is jullie </a:t>
            </a:r>
          </a:p>
          <a:p>
            <a:pPr algn="l"/>
            <a:r>
              <a:rPr lang="nl-NL" sz="4000" b="1" dirty="0" smtClean="0">
                <a:solidFill>
                  <a:srgbClr val="002060"/>
                </a:solidFill>
              </a:rPr>
              <a:t>doelgroep en</a:t>
            </a:r>
          </a:p>
          <a:p>
            <a:pPr algn="l"/>
            <a:r>
              <a:rPr lang="nl-NL" sz="4000" b="1" dirty="0" smtClean="0">
                <a:solidFill>
                  <a:srgbClr val="002060"/>
                </a:solidFill>
              </a:rPr>
              <a:t>hoe te bereiken?</a:t>
            </a:r>
            <a:endParaRPr lang="nl-NL" sz="4000" b="1" dirty="0">
              <a:solidFill>
                <a:srgbClr val="002060"/>
              </a:solidFill>
            </a:endParaRPr>
          </a:p>
        </p:txBody>
      </p:sp>
      <p:pic>
        <p:nvPicPr>
          <p:cNvPr id="4" name="Afbeelding 3" descr="marketing-strategy1.jpg"/>
          <p:cNvPicPr>
            <a:picLocks noChangeAspect="1"/>
          </p:cNvPicPr>
          <p:nvPr/>
        </p:nvPicPr>
        <p:blipFill>
          <a:blip r:embed="rId3" cstate="print"/>
          <a:stretch>
            <a:fillRect/>
          </a:stretch>
        </p:blipFill>
        <p:spPr>
          <a:xfrm>
            <a:off x="4283968" y="2636912"/>
            <a:ext cx="4248472" cy="37640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5"/>
            <a:ext cx="7772400" cy="1224135"/>
          </a:xfrm>
        </p:spPr>
        <p:txBody>
          <a:bodyPr>
            <a:normAutofit/>
          </a:bodyPr>
          <a:lstStyle/>
          <a:p>
            <a:r>
              <a:rPr lang="nl-NL" sz="6000" b="1" dirty="0" smtClean="0">
                <a:solidFill>
                  <a:srgbClr val="FF0000"/>
                </a:solidFill>
              </a:rPr>
              <a:t>Communicatie</a:t>
            </a:r>
            <a:endParaRPr lang="nl-NL" sz="6000" b="1" dirty="0">
              <a:solidFill>
                <a:srgbClr val="FF0000"/>
              </a:solidFill>
            </a:endParaRPr>
          </a:p>
        </p:txBody>
      </p:sp>
      <p:sp>
        <p:nvSpPr>
          <p:cNvPr id="3" name="Ondertitel 2"/>
          <p:cNvSpPr>
            <a:spLocks noGrp="1"/>
          </p:cNvSpPr>
          <p:nvPr>
            <p:ph type="subTitle" idx="1"/>
          </p:nvPr>
        </p:nvSpPr>
        <p:spPr>
          <a:xfrm>
            <a:off x="755576" y="1628800"/>
            <a:ext cx="7776864" cy="4536504"/>
          </a:xfrm>
        </p:spPr>
        <p:txBody>
          <a:bodyPr/>
          <a:lstStyle/>
          <a:p>
            <a:endParaRPr lang="nl-NL" dirty="0"/>
          </a:p>
        </p:txBody>
      </p:sp>
      <p:pic>
        <p:nvPicPr>
          <p:cNvPr id="4" name="Afbeelding 3" descr="images5KSULK3J.jpg"/>
          <p:cNvPicPr>
            <a:picLocks noChangeAspect="1"/>
          </p:cNvPicPr>
          <p:nvPr/>
        </p:nvPicPr>
        <p:blipFill>
          <a:blip r:embed="rId3" cstate="print"/>
          <a:stretch>
            <a:fillRect/>
          </a:stretch>
        </p:blipFill>
        <p:spPr>
          <a:xfrm>
            <a:off x="683568" y="1556793"/>
            <a:ext cx="7704856" cy="4392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5"/>
            <a:ext cx="7772400" cy="1296143"/>
          </a:xfrm>
        </p:spPr>
        <p:txBody>
          <a:bodyPr>
            <a:normAutofit/>
          </a:bodyPr>
          <a:lstStyle/>
          <a:p>
            <a:r>
              <a:rPr lang="nl-NL" sz="6000" b="1" dirty="0" smtClean="0">
                <a:solidFill>
                  <a:srgbClr val="FF0000"/>
                </a:solidFill>
              </a:rPr>
              <a:t>Wat is communicatie? </a:t>
            </a:r>
            <a:endParaRPr lang="nl-NL" sz="6000" b="1" dirty="0">
              <a:solidFill>
                <a:srgbClr val="FF0000"/>
              </a:solidFill>
            </a:endParaRPr>
          </a:p>
        </p:txBody>
      </p:sp>
      <p:sp>
        <p:nvSpPr>
          <p:cNvPr id="3" name="Ondertitel 2"/>
          <p:cNvSpPr>
            <a:spLocks noGrp="1"/>
          </p:cNvSpPr>
          <p:nvPr>
            <p:ph type="subTitle" idx="1"/>
          </p:nvPr>
        </p:nvSpPr>
        <p:spPr>
          <a:xfrm>
            <a:off x="467544" y="1772816"/>
            <a:ext cx="8208912" cy="4824536"/>
          </a:xfrm>
        </p:spPr>
        <p:txBody>
          <a:bodyPr/>
          <a:lstStyle/>
          <a:p>
            <a:pPr algn="l"/>
            <a:r>
              <a:rPr lang="nl-NL" b="1" dirty="0" smtClean="0">
                <a:solidFill>
                  <a:srgbClr val="002060"/>
                </a:solidFill>
              </a:rPr>
              <a:t>Is het dit? </a:t>
            </a:r>
          </a:p>
          <a:p>
            <a:pPr algn="l"/>
            <a:r>
              <a:rPr lang="nl-NL" b="1" dirty="0" smtClean="0">
                <a:solidFill>
                  <a:srgbClr val="002060"/>
                </a:solidFill>
              </a:rPr>
              <a:t>eenrichtingsverkeer!</a:t>
            </a:r>
          </a:p>
          <a:p>
            <a:pPr algn="l"/>
            <a:endParaRPr lang="nl-NL" dirty="0"/>
          </a:p>
          <a:p>
            <a:pPr algn="l"/>
            <a:r>
              <a:rPr lang="nl-NL" b="1" dirty="0" smtClean="0">
                <a:solidFill>
                  <a:srgbClr val="002060"/>
                </a:solidFill>
              </a:rPr>
              <a:t>of</a:t>
            </a:r>
          </a:p>
          <a:p>
            <a:pPr algn="l"/>
            <a:endParaRPr lang="nl-NL" dirty="0"/>
          </a:p>
          <a:p>
            <a:pPr algn="l"/>
            <a:r>
              <a:rPr lang="nl-NL" b="1" dirty="0" smtClean="0">
                <a:solidFill>
                  <a:srgbClr val="006600"/>
                </a:solidFill>
              </a:rPr>
              <a:t>is het dit? </a:t>
            </a:r>
          </a:p>
          <a:p>
            <a:pPr algn="l"/>
            <a:r>
              <a:rPr lang="nl-NL" b="1" dirty="0" smtClean="0">
                <a:solidFill>
                  <a:srgbClr val="006600"/>
                </a:solidFill>
              </a:rPr>
              <a:t>tweerichtingsverkeer!</a:t>
            </a:r>
          </a:p>
          <a:p>
            <a:pPr algn="l"/>
            <a:endParaRPr lang="nl-NL" dirty="0"/>
          </a:p>
          <a:p>
            <a:pPr algn="l"/>
            <a:endParaRPr lang="nl-NL" dirty="0" smtClean="0"/>
          </a:p>
          <a:p>
            <a:pPr algn="l"/>
            <a:endParaRPr lang="nl-NL" dirty="0"/>
          </a:p>
        </p:txBody>
      </p:sp>
      <p:pic>
        <p:nvPicPr>
          <p:cNvPr id="4" name="Afbeelding 3" descr="445-corecase-communicatie.jpg"/>
          <p:cNvPicPr>
            <a:picLocks noChangeAspect="1"/>
          </p:cNvPicPr>
          <p:nvPr/>
        </p:nvPicPr>
        <p:blipFill>
          <a:blip r:embed="rId3" cstate="print"/>
          <a:stretch>
            <a:fillRect/>
          </a:stretch>
        </p:blipFill>
        <p:spPr>
          <a:xfrm>
            <a:off x="4860032" y="1556791"/>
            <a:ext cx="3259832" cy="2449053"/>
          </a:xfrm>
          <a:prstGeom prst="rect">
            <a:avLst/>
          </a:prstGeom>
        </p:spPr>
      </p:pic>
      <p:pic>
        <p:nvPicPr>
          <p:cNvPr id="5" name="Afbeelding 4" descr="blik.jpg"/>
          <p:cNvPicPr>
            <a:picLocks noChangeAspect="1"/>
          </p:cNvPicPr>
          <p:nvPr/>
        </p:nvPicPr>
        <p:blipFill>
          <a:blip r:embed="rId4" cstate="print"/>
          <a:stretch>
            <a:fillRect/>
          </a:stretch>
        </p:blipFill>
        <p:spPr>
          <a:xfrm>
            <a:off x="4644008" y="4149080"/>
            <a:ext cx="3787305" cy="252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1+#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fontScale="90000"/>
          </a:bodyPr>
          <a:lstStyle/>
          <a:p>
            <a:r>
              <a:rPr lang="nl-NL" sz="6000" b="1" dirty="0" smtClean="0">
                <a:solidFill>
                  <a:srgbClr val="FF0000"/>
                </a:solidFill>
              </a:rPr>
              <a:t>Communicatie</a:t>
            </a:r>
            <a:endParaRPr lang="nl-NL" sz="6000" b="1" dirty="0">
              <a:solidFill>
                <a:srgbClr val="FF0000"/>
              </a:solidFill>
            </a:endParaRPr>
          </a:p>
        </p:txBody>
      </p:sp>
      <p:sp>
        <p:nvSpPr>
          <p:cNvPr id="3" name="Tijdelijke aanduiding voor inhoud 2"/>
          <p:cNvSpPr>
            <a:spLocks noGrp="1"/>
          </p:cNvSpPr>
          <p:nvPr>
            <p:ph idx="1"/>
          </p:nvPr>
        </p:nvSpPr>
        <p:spPr>
          <a:xfrm>
            <a:off x="457200" y="1196752"/>
            <a:ext cx="8229600" cy="5661248"/>
          </a:xfrm>
        </p:spPr>
        <p:txBody>
          <a:bodyPr>
            <a:normAutofit fontScale="40000" lnSpcReduction="20000"/>
          </a:bodyPr>
          <a:lstStyle/>
          <a:p>
            <a:pPr>
              <a:buNone/>
            </a:pPr>
            <a:endParaRPr lang="nl-NL" b="1" dirty="0" smtClean="0">
              <a:solidFill>
                <a:srgbClr val="002060"/>
              </a:solidFill>
            </a:endParaRPr>
          </a:p>
          <a:p>
            <a:pPr>
              <a:buNone/>
            </a:pPr>
            <a:r>
              <a:rPr lang="nl-NL" b="1" dirty="0" smtClean="0">
                <a:solidFill>
                  <a:srgbClr val="002060"/>
                </a:solidFill>
              </a:rPr>
              <a:t>			</a:t>
            </a:r>
            <a:endParaRPr lang="nl-NL" sz="1800" b="1" dirty="0" smtClean="0">
              <a:solidFill>
                <a:srgbClr val="002060"/>
              </a:solidFill>
            </a:endParaRPr>
          </a:p>
          <a:p>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r>
              <a:rPr lang="nl-NL" sz="6000" b="1" dirty="0" smtClean="0">
                <a:solidFill>
                  <a:srgbClr val="002060"/>
                </a:solidFill>
              </a:rPr>
              <a:t>Zender							ontvanger</a:t>
            </a: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pPr>
              <a:buNone/>
            </a:pPr>
            <a:endParaRPr lang="nl-NL" sz="2000" b="1" dirty="0" smtClean="0">
              <a:solidFill>
                <a:srgbClr val="002060"/>
              </a:solidFill>
            </a:endParaRPr>
          </a:p>
          <a:p>
            <a:r>
              <a:rPr lang="nl-NL" sz="7000" b="1" dirty="0" smtClean="0">
                <a:solidFill>
                  <a:srgbClr val="002060"/>
                </a:solidFill>
              </a:rPr>
              <a:t>Bedoeld is niet gelijk aan gezegd</a:t>
            </a:r>
          </a:p>
          <a:p>
            <a:r>
              <a:rPr lang="nl-NL" sz="7000" b="1" dirty="0" smtClean="0">
                <a:solidFill>
                  <a:srgbClr val="002060"/>
                </a:solidFill>
              </a:rPr>
              <a:t>Gezegd is niet gelijk aan gehoord</a:t>
            </a:r>
          </a:p>
          <a:p>
            <a:r>
              <a:rPr lang="nl-NL" sz="7000" b="1" dirty="0" smtClean="0">
                <a:solidFill>
                  <a:srgbClr val="002060"/>
                </a:solidFill>
              </a:rPr>
              <a:t>Gehoord is niet gelijk aan begrepen</a:t>
            </a:r>
          </a:p>
          <a:p>
            <a:r>
              <a:rPr lang="nl-NL" sz="7000" b="1" dirty="0" smtClean="0">
                <a:solidFill>
                  <a:srgbClr val="002060"/>
                </a:solidFill>
              </a:rPr>
              <a:t>Begrepen is niet gelijk aan akkoord</a:t>
            </a:r>
          </a:p>
          <a:p>
            <a:r>
              <a:rPr lang="nl-NL" sz="7000" b="1" dirty="0" smtClean="0">
                <a:solidFill>
                  <a:srgbClr val="002060"/>
                </a:solidFill>
              </a:rPr>
              <a:t>Akkoord is niet gelijk aan meteen doen</a:t>
            </a:r>
          </a:p>
          <a:p>
            <a:endParaRPr lang="nl-NL" sz="3600" b="1" dirty="0" smtClean="0">
              <a:solidFill>
                <a:srgbClr val="002060"/>
              </a:solidFill>
            </a:endParaRPr>
          </a:p>
          <a:p>
            <a:pPr>
              <a:buNone/>
            </a:pPr>
            <a:r>
              <a:rPr lang="nl-NL" sz="3600" b="1" dirty="0" smtClean="0">
                <a:solidFill>
                  <a:srgbClr val="002060"/>
                </a:solidFill>
              </a:rPr>
              <a:t>	 </a:t>
            </a:r>
          </a:p>
          <a:p>
            <a:endParaRPr lang="nl-NL" sz="1800" b="1" dirty="0" smtClean="0">
              <a:solidFill>
                <a:srgbClr val="002060"/>
              </a:solidFill>
            </a:endParaRPr>
          </a:p>
          <a:p>
            <a:endParaRPr lang="nl-NL" sz="1800" b="1" dirty="0" smtClean="0">
              <a:solidFill>
                <a:srgbClr val="002060"/>
              </a:solidFill>
            </a:endParaRPr>
          </a:p>
          <a:p>
            <a:endParaRPr lang="nl-NL" sz="1800" b="1" dirty="0">
              <a:solidFill>
                <a:srgbClr val="002060"/>
              </a:solidFill>
            </a:endParaRPr>
          </a:p>
        </p:txBody>
      </p:sp>
      <p:pic>
        <p:nvPicPr>
          <p:cNvPr id="4" name="Afbeelding 3" descr="muur-001.jpg"/>
          <p:cNvPicPr>
            <a:picLocks noChangeAspect="1"/>
          </p:cNvPicPr>
          <p:nvPr/>
        </p:nvPicPr>
        <p:blipFill>
          <a:blip r:embed="rId3" cstate="print"/>
          <a:stretch>
            <a:fillRect/>
          </a:stretch>
        </p:blipFill>
        <p:spPr>
          <a:xfrm>
            <a:off x="1115616" y="1412776"/>
            <a:ext cx="6624736" cy="1296144"/>
          </a:xfrm>
          <a:prstGeom prst="rect">
            <a:avLst/>
          </a:prstGeom>
        </p:spPr>
      </p:pic>
      <p:pic>
        <p:nvPicPr>
          <p:cNvPr id="7" name="Afbeelding 6" descr="ruis.png"/>
          <p:cNvPicPr>
            <a:picLocks noChangeAspect="1"/>
          </p:cNvPicPr>
          <p:nvPr/>
        </p:nvPicPr>
        <p:blipFill>
          <a:blip r:embed="rId4" cstate="print"/>
          <a:stretch>
            <a:fillRect/>
          </a:stretch>
        </p:blipFill>
        <p:spPr>
          <a:xfrm>
            <a:off x="1475656" y="2924944"/>
            <a:ext cx="5472608"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anim calcmode="lin" valueType="num">
                                      <p:cBhvr additive="base">
                                        <p:cTn id="1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0" end="20"/>
                                            </p:txEl>
                                          </p:spTgt>
                                        </p:tgtEl>
                                        <p:attrNameLst>
                                          <p:attrName>style.visibility</p:attrName>
                                        </p:attrNameLst>
                                      </p:cBhvr>
                                      <p:to>
                                        <p:strVal val="visible"/>
                                      </p:to>
                                    </p:set>
                                    <p:anim calcmode="lin" valueType="num">
                                      <p:cBhvr additive="base">
                                        <p:cTn id="3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1" end="21"/>
                                            </p:txEl>
                                          </p:spTgt>
                                        </p:tgtEl>
                                        <p:attrNameLst>
                                          <p:attrName>style.visibility</p:attrName>
                                        </p:attrNameLst>
                                      </p:cBhvr>
                                      <p:to>
                                        <p:strVal val="visible"/>
                                      </p:to>
                                    </p:set>
                                    <p:anim calcmode="lin" valueType="num">
                                      <p:cBhvr additive="base">
                                        <p:cTn id="37"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2" end="22"/>
                                            </p:txEl>
                                          </p:spTgt>
                                        </p:tgtEl>
                                        <p:attrNameLst>
                                          <p:attrName>style.visibility</p:attrName>
                                        </p:attrNameLst>
                                      </p:cBhvr>
                                      <p:to>
                                        <p:strVal val="visible"/>
                                      </p:to>
                                    </p:set>
                                    <p:anim calcmode="lin" valueType="num">
                                      <p:cBhvr additive="base">
                                        <p:cTn id="43"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23" end="23"/>
                                            </p:txEl>
                                          </p:spTgt>
                                        </p:tgtEl>
                                        <p:attrNameLst>
                                          <p:attrName>style.visibility</p:attrName>
                                        </p:attrNameLst>
                                      </p:cBhvr>
                                      <p:to>
                                        <p:strVal val="visible"/>
                                      </p:to>
                                    </p:set>
                                    <p:anim calcmode="lin" valueType="num">
                                      <p:cBhvr additive="base">
                                        <p:cTn id="49"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4" end="24"/>
                                            </p:txEl>
                                          </p:spTgt>
                                        </p:tgtEl>
                                        <p:attrNameLst>
                                          <p:attrName>style.visibility</p:attrName>
                                        </p:attrNameLst>
                                      </p:cBhvr>
                                      <p:to>
                                        <p:strVal val="visible"/>
                                      </p:to>
                                    </p:set>
                                    <p:anim calcmode="lin" valueType="num">
                                      <p:cBhvr additive="base">
                                        <p:cTn id="55"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4" end="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5"/>
            <a:ext cx="7772400" cy="1080119"/>
          </a:xfrm>
        </p:spPr>
        <p:txBody>
          <a:bodyPr>
            <a:normAutofit fontScale="90000"/>
          </a:bodyPr>
          <a:lstStyle/>
          <a:p>
            <a:r>
              <a:rPr lang="nl-NL" sz="6600" b="1" dirty="0" smtClean="0">
                <a:solidFill>
                  <a:srgbClr val="FF0000"/>
                </a:solidFill>
              </a:rPr>
              <a:t>Communicatiemix</a:t>
            </a:r>
            <a:endParaRPr lang="nl-NL" sz="6600" b="1" dirty="0">
              <a:solidFill>
                <a:srgbClr val="FF0000"/>
              </a:solidFill>
            </a:endParaRPr>
          </a:p>
        </p:txBody>
      </p:sp>
      <p:sp>
        <p:nvSpPr>
          <p:cNvPr id="3" name="Ondertitel 2"/>
          <p:cNvSpPr>
            <a:spLocks noGrp="1"/>
          </p:cNvSpPr>
          <p:nvPr>
            <p:ph type="subTitle" idx="1"/>
          </p:nvPr>
        </p:nvSpPr>
        <p:spPr>
          <a:xfrm>
            <a:off x="539552" y="1628800"/>
            <a:ext cx="8280920" cy="4608512"/>
          </a:xfrm>
        </p:spPr>
        <p:txBody>
          <a:bodyPr>
            <a:normAutofit/>
          </a:bodyPr>
          <a:lstStyle/>
          <a:p>
            <a:pPr algn="l"/>
            <a:r>
              <a:rPr lang="nl-NL" b="1" dirty="0" smtClean="0">
                <a:solidFill>
                  <a:srgbClr val="006600"/>
                </a:solidFill>
              </a:rPr>
              <a:t>Persberichten, free publicity;</a:t>
            </a:r>
          </a:p>
          <a:p>
            <a:pPr algn="l"/>
            <a:r>
              <a:rPr lang="nl-NL" b="1" dirty="0" smtClean="0">
                <a:solidFill>
                  <a:srgbClr val="006600"/>
                </a:solidFill>
              </a:rPr>
              <a:t>e-mail, </a:t>
            </a:r>
            <a:r>
              <a:rPr lang="nl-NL" b="1" dirty="0" err="1" smtClean="0">
                <a:solidFill>
                  <a:srgbClr val="006600"/>
                </a:solidFill>
              </a:rPr>
              <a:t>social</a:t>
            </a:r>
            <a:r>
              <a:rPr lang="nl-NL" b="1" dirty="0" smtClean="0">
                <a:solidFill>
                  <a:srgbClr val="006600"/>
                </a:solidFill>
              </a:rPr>
              <a:t> media (</a:t>
            </a:r>
            <a:r>
              <a:rPr lang="nl-NL" b="1" dirty="0" err="1" smtClean="0">
                <a:solidFill>
                  <a:srgbClr val="006600"/>
                </a:solidFill>
              </a:rPr>
              <a:t>FaceBook</a:t>
            </a:r>
            <a:r>
              <a:rPr lang="nl-NL" b="1" dirty="0" smtClean="0">
                <a:solidFill>
                  <a:srgbClr val="006600"/>
                </a:solidFill>
              </a:rPr>
              <a:t>),</a:t>
            </a:r>
          </a:p>
          <a:p>
            <a:pPr algn="l"/>
            <a:r>
              <a:rPr lang="nl-NL" b="1" dirty="0" smtClean="0">
                <a:solidFill>
                  <a:srgbClr val="006600"/>
                </a:solidFill>
              </a:rPr>
              <a:t>website, </a:t>
            </a:r>
            <a:r>
              <a:rPr lang="nl-NL" b="1" dirty="0" err="1" smtClean="0">
                <a:solidFill>
                  <a:srgbClr val="006600"/>
                </a:solidFill>
              </a:rPr>
              <a:t>flyers</a:t>
            </a:r>
            <a:r>
              <a:rPr lang="nl-NL" b="1" dirty="0" smtClean="0">
                <a:solidFill>
                  <a:srgbClr val="006600"/>
                </a:solidFill>
              </a:rPr>
              <a:t>, inzet van </a:t>
            </a:r>
          </a:p>
          <a:p>
            <a:pPr algn="l"/>
            <a:r>
              <a:rPr lang="nl-NL" b="1" dirty="0" smtClean="0">
                <a:solidFill>
                  <a:srgbClr val="006600"/>
                </a:solidFill>
              </a:rPr>
              <a:t>ambassadeurs (familie en vrienden)</a:t>
            </a:r>
          </a:p>
          <a:p>
            <a:pPr algn="l"/>
            <a:r>
              <a:rPr lang="nl-NL" b="1" dirty="0" smtClean="0">
                <a:solidFill>
                  <a:srgbClr val="006600"/>
                </a:solidFill>
              </a:rPr>
              <a:t>“mond tot mond”, nieuwsbrieven etc.</a:t>
            </a:r>
          </a:p>
          <a:p>
            <a:r>
              <a:rPr lang="nl-NL" sz="6000" b="1" dirty="0" smtClean="0">
                <a:solidFill>
                  <a:srgbClr val="006600"/>
                </a:solidFill>
              </a:rPr>
              <a:t>Creëer een epidemie </a:t>
            </a:r>
          </a:p>
          <a:p>
            <a:pPr algn="l"/>
            <a:endParaRPr lang="nl-NL" dirty="0"/>
          </a:p>
        </p:txBody>
      </p:sp>
      <p:pic>
        <p:nvPicPr>
          <p:cNvPr id="4" name="Afbeelding 3" descr="mixer.png"/>
          <p:cNvPicPr>
            <a:picLocks noChangeAspect="1"/>
          </p:cNvPicPr>
          <p:nvPr/>
        </p:nvPicPr>
        <p:blipFill>
          <a:blip r:embed="rId3" cstate="print"/>
          <a:stretch>
            <a:fillRect/>
          </a:stretch>
        </p:blipFill>
        <p:spPr>
          <a:xfrm>
            <a:off x="6407696" y="1196752"/>
            <a:ext cx="2736304"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76673"/>
            <a:ext cx="7772400" cy="1152127"/>
          </a:xfrm>
        </p:spPr>
        <p:txBody>
          <a:bodyPr>
            <a:normAutofit fontScale="90000"/>
          </a:bodyPr>
          <a:lstStyle/>
          <a:p>
            <a:r>
              <a:rPr lang="nl-NL" sz="6600" b="1" dirty="0" smtClean="0">
                <a:solidFill>
                  <a:srgbClr val="FF0000"/>
                </a:solidFill>
              </a:rPr>
              <a:t>3 belangrijke waarden</a:t>
            </a:r>
            <a:endParaRPr lang="nl-NL" sz="6600" b="1" dirty="0">
              <a:solidFill>
                <a:srgbClr val="FF0000"/>
              </a:solidFill>
            </a:endParaRPr>
          </a:p>
        </p:txBody>
      </p:sp>
      <p:sp>
        <p:nvSpPr>
          <p:cNvPr id="3" name="Ondertitel 2"/>
          <p:cNvSpPr>
            <a:spLocks noGrp="1"/>
          </p:cNvSpPr>
          <p:nvPr>
            <p:ph type="subTitle" idx="1"/>
          </p:nvPr>
        </p:nvSpPr>
        <p:spPr>
          <a:xfrm>
            <a:off x="755576" y="1628800"/>
            <a:ext cx="7704856" cy="4824536"/>
          </a:xfrm>
        </p:spPr>
        <p:txBody>
          <a:bodyPr>
            <a:normAutofit/>
          </a:bodyPr>
          <a:lstStyle/>
          <a:p>
            <a:pPr algn="l"/>
            <a:endParaRPr lang="nl-NL" b="1" dirty="0" smtClean="0">
              <a:solidFill>
                <a:srgbClr val="006600"/>
              </a:solidFill>
            </a:endParaRPr>
          </a:p>
          <a:p>
            <a:pPr algn="l"/>
            <a:r>
              <a:rPr lang="nl-NL" b="1" dirty="0" smtClean="0">
                <a:solidFill>
                  <a:srgbClr val="006600"/>
                </a:solidFill>
              </a:rPr>
              <a:t>Emotionele waarde;</a:t>
            </a:r>
          </a:p>
          <a:p>
            <a:pPr algn="l"/>
            <a:endParaRPr lang="nl-NL" b="1" dirty="0" smtClean="0">
              <a:solidFill>
                <a:srgbClr val="006600"/>
              </a:solidFill>
            </a:endParaRPr>
          </a:p>
          <a:p>
            <a:pPr algn="l"/>
            <a:r>
              <a:rPr lang="nl-NL" b="1" dirty="0" smtClean="0">
                <a:solidFill>
                  <a:srgbClr val="006600"/>
                </a:solidFill>
              </a:rPr>
              <a:t>Bezielingswaarde;</a:t>
            </a:r>
          </a:p>
          <a:p>
            <a:pPr algn="l"/>
            <a:endParaRPr lang="nl-NL" b="1" dirty="0" smtClean="0">
              <a:solidFill>
                <a:srgbClr val="006600"/>
              </a:solidFill>
            </a:endParaRPr>
          </a:p>
          <a:p>
            <a:pPr algn="l"/>
            <a:r>
              <a:rPr lang="nl-NL" b="1" dirty="0" smtClean="0">
                <a:solidFill>
                  <a:srgbClr val="006600"/>
                </a:solidFill>
              </a:rPr>
              <a:t>Toegevoegde waarde.</a:t>
            </a:r>
          </a:p>
          <a:p>
            <a:pPr algn="l"/>
            <a:endParaRPr lang="nl-NL" b="1" dirty="0">
              <a:solidFill>
                <a:srgbClr val="006600"/>
              </a:solidFill>
            </a:endParaRPr>
          </a:p>
        </p:txBody>
      </p:sp>
      <p:pic>
        <p:nvPicPr>
          <p:cNvPr id="6" name="Afbeelding 5" descr="imagesH6DXN3I3.jpg"/>
          <p:cNvPicPr>
            <a:picLocks noChangeAspect="1"/>
          </p:cNvPicPr>
          <p:nvPr/>
        </p:nvPicPr>
        <p:blipFill>
          <a:blip r:embed="rId3" cstate="print"/>
          <a:stretch>
            <a:fillRect/>
          </a:stretch>
        </p:blipFill>
        <p:spPr>
          <a:xfrm>
            <a:off x="4643500" y="2492896"/>
            <a:ext cx="4500500" cy="2304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7200" b="1" dirty="0" smtClean="0">
                <a:solidFill>
                  <a:srgbClr val="000099"/>
                </a:solidFill>
              </a:rPr>
              <a:t>Feedback</a:t>
            </a:r>
            <a:endParaRPr lang="nl-NL" sz="7200" b="1" dirty="0">
              <a:solidFill>
                <a:srgbClr val="000099"/>
              </a:solidFill>
            </a:endParaRPr>
          </a:p>
        </p:txBody>
      </p:sp>
      <p:sp>
        <p:nvSpPr>
          <p:cNvPr id="3" name="Tijdelijke aanduiding voor inhoud 2"/>
          <p:cNvSpPr>
            <a:spLocks noGrp="1"/>
          </p:cNvSpPr>
          <p:nvPr>
            <p:ph idx="1"/>
          </p:nvPr>
        </p:nvSpPr>
        <p:spPr/>
        <p:txBody>
          <a:bodyPr>
            <a:normAutofit/>
          </a:bodyPr>
          <a:lstStyle/>
          <a:p>
            <a:pPr algn="ctr">
              <a:buNone/>
            </a:pPr>
            <a:r>
              <a:rPr lang="nl-NL" sz="4000" b="1" dirty="0" smtClean="0">
                <a:solidFill>
                  <a:srgbClr val="006600"/>
                </a:solidFill>
              </a:rPr>
              <a:t>Ben benieuwd naar jullie</a:t>
            </a:r>
            <a:r>
              <a:rPr lang="nl-NL" sz="6600" dirty="0" smtClean="0"/>
              <a:t> </a:t>
            </a:r>
            <a:r>
              <a:rPr lang="nl-NL" sz="4000" b="1" dirty="0" smtClean="0">
                <a:solidFill>
                  <a:srgbClr val="006600"/>
                </a:solidFill>
              </a:rPr>
              <a:t>ideeën?</a:t>
            </a:r>
          </a:p>
          <a:p>
            <a:pPr algn="ctr">
              <a:buNone/>
            </a:pPr>
            <a:endParaRPr lang="nl-NL" sz="4000" b="1" dirty="0" smtClean="0">
              <a:solidFill>
                <a:srgbClr val="006600"/>
              </a:solidFill>
            </a:endParaRPr>
          </a:p>
          <a:p>
            <a:pPr algn="ctr">
              <a:buNone/>
            </a:pPr>
            <a:r>
              <a:rPr lang="nl-NL" sz="8000" b="1" dirty="0" smtClean="0">
                <a:solidFill>
                  <a:srgbClr val="006600"/>
                </a:solidFill>
              </a:rPr>
              <a:t>DANK</a:t>
            </a:r>
            <a:endParaRPr lang="nl-NL" sz="80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915000" cy="922114"/>
          </a:xfrm>
        </p:spPr>
        <p:txBody>
          <a:bodyPr>
            <a:normAutofit/>
          </a:bodyPr>
          <a:lstStyle/>
          <a:p>
            <a:pPr algn="l"/>
            <a:r>
              <a:rPr lang="nl-NL" sz="2000" b="1" dirty="0" smtClean="0">
                <a:solidFill>
                  <a:srgbClr val="000099"/>
                </a:solidFill>
              </a:rPr>
              <a:t>Ruud Hoemakers</a:t>
            </a:r>
            <a:endParaRPr lang="nl-NL" sz="2000" b="1" dirty="0">
              <a:solidFill>
                <a:srgbClr val="000099"/>
              </a:solidFill>
            </a:endParaRPr>
          </a:p>
        </p:txBody>
      </p:sp>
      <p:pic>
        <p:nvPicPr>
          <p:cNvPr id="4" name="Tijdelijke aanduiding voor inhoud 3" descr="IMG_0002.jpg"/>
          <p:cNvPicPr>
            <a:picLocks noGrp="1" noChangeAspect="1"/>
          </p:cNvPicPr>
          <p:nvPr>
            <p:ph idx="1"/>
          </p:nvPr>
        </p:nvPicPr>
        <p:blipFill>
          <a:blip r:embed="rId3" cstate="print"/>
          <a:stretch>
            <a:fillRect/>
          </a:stretch>
        </p:blipFill>
        <p:spPr>
          <a:xfrm>
            <a:off x="6012160" y="1340768"/>
            <a:ext cx="2696031" cy="4133056"/>
          </a:xfrm>
        </p:spPr>
      </p:pic>
      <p:sp>
        <p:nvSpPr>
          <p:cNvPr id="5" name="Tekstvak 4"/>
          <p:cNvSpPr txBox="1"/>
          <p:nvPr/>
        </p:nvSpPr>
        <p:spPr>
          <a:xfrm>
            <a:off x="251520" y="1484784"/>
            <a:ext cx="5688632" cy="4524315"/>
          </a:xfrm>
          <a:prstGeom prst="rect">
            <a:avLst/>
          </a:prstGeom>
          <a:noFill/>
        </p:spPr>
        <p:txBody>
          <a:bodyPr wrap="square" rtlCol="0">
            <a:spAutoFit/>
          </a:bodyPr>
          <a:lstStyle/>
          <a:p>
            <a:r>
              <a:rPr lang="nl-NL" b="1" dirty="0" smtClean="0">
                <a:solidFill>
                  <a:srgbClr val="000099"/>
                </a:solidFill>
              </a:rPr>
              <a:t>Geboren in 1941 in Nederlands-Indië.</a:t>
            </a:r>
          </a:p>
          <a:p>
            <a:r>
              <a:rPr lang="nl-NL" b="1" dirty="0" smtClean="0">
                <a:solidFill>
                  <a:srgbClr val="000099"/>
                </a:solidFill>
              </a:rPr>
              <a:t>Studie bouwkunde en </a:t>
            </a:r>
            <a:r>
              <a:rPr lang="nl-NL" b="1" dirty="0">
                <a:solidFill>
                  <a:srgbClr val="000099"/>
                </a:solidFill>
              </a:rPr>
              <a:t>commerciële </a:t>
            </a:r>
            <a:r>
              <a:rPr lang="nl-NL" b="1" dirty="0" smtClean="0">
                <a:solidFill>
                  <a:srgbClr val="000099"/>
                </a:solidFill>
              </a:rPr>
              <a:t>economie.</a:t>
            </a:r>
          </a:p>
          <a:p>
            <a:r>
              <a:rPr lang="nl-NL" b="1" dirty="0" smtClean="0">
                <a:solidFill>
                  <a:srgbClr val="000099"/>
                </a:solidFill>
              </a:rPr>
              <a:t>Beroep </a:t>
            </a:r>
            <a:r>
              <a:rPr lang="nl-NL" b="1" dirty="0" err="1" smtClean="0">
                <a:solidFill>
                  <a:srgbClr val="000099"/>
                </a:solidFill>
              </a:rPr>
              <a:t>ondernemer-entrepreneur</a:t>
            </a:r>
            <a:r>
              <a:rPr lang="nl-NL" b="1" dirty="0" smtClean="0">
                <a:solidFill>
                  <a:srgbClr val="000099"/>
                </a:solidFill>
              </a:rPr>
              <a:t>.</a:t>
            </a:r>
          </a:p>
          <a:p>
            <a:r>
              <a:rPr lang="nl-NL" b="1" dirty="0" smtClean="0">
                <a:solidFill>
                  <a:srgbClr val="000099"/>
                </a:solidFill>
              </a:rPr>
              <a:t>Functie wegwijzer.</a:t>
            </a:r>
          </a:p>
          <a:p>
            <a:endParaRPr lang="nl-NL" b="1" dirty="0">
              <a:solidFill>
                <a:srgbClr val="000099"/>
              </a:solidFill>
            </a:endParaRPr>
          </a:p>
          <a:p>
            <a:r>
              <a:rPr lang="nl-NL" b="1" dirty="0" smtClean="0">
                <a:solidFill>
                  <a:srgbClr val="000099"/>
                </a:solidFill>
              </a:rPr>
              <a:t>Lijfspreuk: </a:t>
            </a:r>
          </a:p>
          <a:p>
            <a:r>
              <a:rPr lang="nl-NL" b="1" dirty="0" smtClean="0">
                <a:solidFill>
                  <a:srgbClr val="000099"/>
                </a:solidFill>
              </a:rPr>
              <a:t>maak van je werk je hobby en je hoeft nooit 1 dag meer te werken.</a:t>
            </a:r>
          </a:p>
          <a:p>
            <a:endParaRPr lang="nl-NL" b="1" dirty="0" smtClean="0">
              <a:solidFill>
                <a:srgbClr val="000099"/>
              </a:solidFill>
            </a:endParaRPr>
          </a:p>
          <a:p>
            <a:r>
              <a:rPr lang="nl-NL" b="1" dirty="0" smtClean="0">
                <a:solidFill>
                  <a:srgbClr val="000099"/>
                </a:solidFill>
              </a:rPr>
              <a:t>(Ondernemers)Visie in volgorde van belangrijkheid: People-Planet-Profit  (komt vanzelf).</a:t>
            </a:r>
          </a:p>
          <a:p>
            <a:endParaRPr lang="nl-NL" b="1" dirty="0">
              <a:solidFill>
                <a:srgbClr val="000099"/>
              </a:solidFill>
            </a:endParaRPr>
          </a:p>
          <a:p>
            <a:r>
              <a:rPr lang="nl-NL" b="1" dirty="0" smtClean="0">
                <a:solidFill>
                  <a:srgbClr val="000099"/>
                </a:solidFill>
              </a:rPr>
              <a:t>Levenswijsheid: </a:t>
            </a:r>
          </a:p>
          <a:p>
            <a:r>
              <a:rPr lang="nl-NL" b="1" dirty="0" smtClean="0">
                <a:solidFill>
                  <a:srgbClr val="000099"/>
                </a:solidFill>
              </a:rPr>
              <a:t>De som van ons leven wordt gevormd door de uren waarin wij lief hadden!</a:t>
            </a:r>
            <a:endParaRPr lang="nl-NL" b="1" dirty="0">
              <a:solidFill>
                <a:srgbClr val="000099"/>
              </a:solidFill>
            </a:endParaRPr>
          </a:p>
          <a:p>
            <a:r>
              <a:rPr lang="nl-NL" b="1" dirty="0" smtClean="0">
                <a:solidFill>
                  <a:srgbClr val="000099"/>
                </a:solidFill>
              </a:rPr>
              <a:t>There is no way to happiness, happiness is the way!</a:t>
            </a:r>
            <a:endParaRPr lang="nl-NL" b="1" dirty="0">
              <a:solidFill>
                <a:srgbClr val="000099"/>
              </a:solidFill>
            </a:endParaRPr>
          </a:p>
        </p:txBody>
      </p:sp>
      <p:pic>
        <p:nvPicPr>
          <p:cNvPr id="6" name="Afbeelding 5" descr="dreamlogicdesign_rhoemakers_xl.jpg"/>
          <p:cNvPicPr>
            <a:picLocks noChangeAspect="1"/>
          </p:cNvPicPr>
          <p:nvPr/>
        </p:nvPicPr>
        <p:blipFill>
          <a:blip r:embed="rId4" cstate="print"/>
          <a:stretch>
            <a:fillRect/>
          </a:stretch>
        </p:blipFill>
        <p:spPr>
          <a:xfrm>
            <a:off x="6732240" y="3861048"/>
            <a:ext cx="1656184" cy="1656184"/>
          </a:xfrm>
          <a:prstGeom prst="rect">
            <a:avLst/>
          </a:prstGeom>
        </p:spPr>
      </p:pic>
      <p:pic>
        <p:nvPicPr>
          <p:cNvPr id="8" name="Afbeelding 7" descr="Ruud youngster.jpg"/>
          <p:cNvPicPr>
            <a:picLocks noChangeAspect="1"/>
          </p:cNvPicPr>
          <p:nvPr/>
        </p:nvPicPr>
        <p:blipFill>
          <a:blip r:embed="rId5" cstate="print"/>
          <a:stretch>
            <a:fillRect/>
          </a:stretch>
        </p:blipFill>
        <p:spPr>
          <a:xfrm>
            <a:off x="5256076" y="735695"/>
            <a:ext cx="1440160" cy="181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1+#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1+#ppt_w/2"/>
                                          </p:val>
                                        </p:tav>
                                        <p:tav tm="100000">
                                          <p:val>
                                            <p:strVal val="#ppt_x"/>
                                          </p:val>
                                        </p:tav>
                                      </p:tavLst>
                                    </p:anim>
                                    <p:anim calcmode="lin" valueType="num">
                                      <p:cBhvr additive="base">
                                        <p:cTn id="6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smtClean="0">
                <a:solidFill>
                  <a:srgbClr val="000099"/>
                </a:solidFill>
              </a:rPr>
              <a:t>“Out of the Box denken”</a:t>
            </a:r>
            <a:endParaRPr lang="nl-NL" sz="6000" b="1" dirty="0">
              <a:solidFill>
                <a:srgbClr val="000099"/>
              </a:solidFill>
            </a:endParaRPr>
          </a:p>
        </p:txBody>
      </p:sp>
      <p:sp>
        <p:nvSpPr>
          <p:cNvPr id="3" name="Tijdelijke aanduiding voor inhoud 2"/>
          <p:cNvSpPr>
            <a:spLocks noGrp="1"/>
          </p:cNvSpPr>
          <p:nvPr>
            <p:ph idx="1"/>
          </p:nvPr>
        </p:nvSpPr>
        <p:spPr>
          <a:xfrm>
            <a:off x="457200" y="1412776"/>
            <a:ext cx="8507288" cy="5112568"/>
          </a:xfrm>
        </p:spPr>
        <p:txBody>
          <a:bodyPr>
            <a:normAutofit/>
          </a:bodyPr>
          <a:lstStyle/>
          <a:p>
            <a:endParaRPr lang="nl-NL" sz="3600" b="1" dirty="0" smtClean="0">
              <a:solidFill>
                <a:srgbClr val="006600"/>
              </a:solidFill>
            </a:endParaRPr>
          </a:p>
          <a:p>
            <a:r>
              <a:rPr lang="nl-NL" sz="3600" b="1" dirty="0" smtClean="0">
                <a:solidFill>
                  <a:srgbClr val="006600"/>
                </a:solidFill>
              </a:rPr>
              <a:t>Tri Di Care Bouwkundig Ingenieursbureau</a:t>
            </a:r>
          </a:p>
          <a:p>
            <a:endParaRPr lang="nl-NL" sz="3600" b="1" dirty="0" smtClean="0">
              <a:solidFill>
                <a:srgbClr val="006600"/>
              </a:solidFill>
            </a:endParaRPr>
          </a:p>
          <a:p>
            <a:endParaRPr lang="nl-NL" sz="3600" b="1" dirty="0" smtClean="0">
              <a:solidFill>
                <a:srgbClr val="006600"/>
              </a:solidFill>
            </a:endParaRPr>
          </a:p>
          <a:p>
            <a:r>
              <a:rPr lang="nl-NL" sz="3600" b="1" dirty="0" smtClean="0">
                <a:solidFill>
                  <a:srgbClr val="006600"/>
                </a:solidFill>
              </a:rPr>
              <a:t>Pilot Eerlijk Ondernemen</a:t>
            </a:r>
          </a:p>
          <a:p>
            <a:endParaRPr lang="nl-NL" dirty="0"/>
          </a:p>
        </p:txBody>
      </p:sp>
      <p:pic>
        <p:nvPicPr>
          <p:cNvPr id="4" name="Afbeelding 3" descr="f4ca4f23290f704c42eafd76f934cecc.jpg"/>
          <p:cNvPicPr>
            <a:picLocks noChangeAspect="1"/>
          </p:cNvPicPr>
          <p:nvPr/>
        </p:nvPicPr>
        <p:blipFill>
          <a:blip r:embed="rId3" cstate="print"/>
          <a:stretch>
            <a:fillRect/>
          </a:stretch>
        </p:blipFill>
        <p:spPr>
          <a:xfrm>
            <a:off x="5879976" y="2924944"/>
            <a:ext cx="3264024" cy="3744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2674640" cy="5818658"/>
          </a:xfrm>
        </p:spPr>
        <p:txBody>
          <a:bodyPr>
            <a:normAutofit/>
          </a:bodyPr>
          <a:lstStyle/>
          <a:p>
            <a:r>
              <a:rPr lang="nl-NL" sz="8000" b="1" dirty="0" smtClean="0">
                <a:solidFill>
                  <a:srgbClr val="000099"/>
                </a:solidFill>
              </a:rPr>
              <a:t>Tri </a:t>
            </a:r>
            <a:br>
              <a:rPr lang="nl-NL" sz="8000" b="1" dirty="0" smtClean="0">
                <a:solidFill>
                  <a:srgbClr val="000099"/>
                </a:solidFill>
              </a:rPr>
            </a:br>
            <a:r>
              <a:rPr lang="nl-NL" sz="8000" b="1" dirty="0" smtClean="0">
                <a:solidFill>
                  <a:srgbClr val="000099"/>
                </a:solidFill>
              </a:rPr>
              <a:t>Di</a:t>
            </a:r>
            <a:br>
              <a:rPr lang="nl-NL" sz="8000" b="1" dirty="0" smtClean="0">
                <a:solidFill>
                  <a:srgbClr val="000099"/>
                </a:solidFill>
              </a:rPr>
            </a:br>
            <a:r>
              <a:rPr lang="nl-NL" sz="8000" b="1" dirty="0" smtClean="0">
                <a:solidFill>
                  <a:srgbClr val="000099"/>
                </a:solidFill>
              </a:rPr>
              <a:t>Care</a:t>
            </a:r>
            <a:br>
              <a:rPr lang="nl-NL" sz="8000" b="1" dirty="0" smtClean="0">
                <a:solidFill>
                  <a:srgbClr val="000099"/>
                </a:solidFill>
              </a:rPr>
            </a:br>
            <a:r>
              <a:rPr lang="nl-NL" sz="4000" b="1" dirty="0" smtClean="0">
                <a:solidFill>
                  <a:srgbClr val="000099"/>
                </a:solidFill>
              </a:rPr>
              <a:t/>
            </a:r>
            <a:br>
              <a:rPr lang="nl-NL" sz="4000" b="1" dirty="0" smtClean="0">
                <a:solidFill>
                  <a:srgbClr val="000099"/>
                </a:solidFill>
              </a:rPr>
            </a:br>
            <a:endParaRPr lang="nl-NL" sz="4000" b="1" dirty="0">
              <a:solidFill>
                <a:srgbClr val="000099"/>
              </a:solidFill>
            </a:endParaRPr>
          </a:p>
        </p:txBody>
      </p:sp>
      <p:pic>
        <p:nvPicPr>
          <p:cNvPr id="5" name="Tijdelijke aanduiding voor inhoud 4" descr="img057-001.jpg"/>
          <p:cNvPicPr>
            <a:picLocks noGrp="1" noChangeAspect="1"/>
          </p:cNvPicPr>
          <p:nvPr>
            <p:ph idx="1"/>
          </p:nvPr>
        </p:nvPicPr>
        <p:blipFill>
          <a:blip r:embed="rId4" cstate="print"/>
          <a:stretch>
            <a:fillRect/>
          </a:stretch>
        </p:blipFill>
        <p:spPr>
          <a:xfrm>
            <a:off x="4584700" y="2398236"/>
            <a:ext cx="3657600" cy="1805940"/>
          </a:xfrm>
        </p:spPr>
      </p:pic>
      <p:graphicFrame>
        <p:nvGraphicFramePr>
          <p:cNvPr id="1026" name="Object 2"/>
          <p:cNvGraphicFramePr>
            <a:graphicFrameLocks noChangeAspect="1"/>
          </p:cNvGraphicFramePr>
          <p:nvPr/>
        </p:nvGraphicFramePr>
        <p:xfrm>
          <a:off x="3930399" y="152690"/>
          <a:ext cx="4602041" cy="6705309"/>
        </p:xfrm>
        <a:graphic>
          <a:graphicData uri="http://schemas.openxmlformats.org/presentationml/2006/ole">
            <mc:AlternateContent xmlns:mc="http://schemas.openxmlformats.org/markup-compatibility/2006">
              <mc:Choice xmlns:v="urn:schemas-microsoft-com:vml" Requires="v">
                <p:oleObj spid="_x0000_s1028" name="Document" r:id="rId6" imgW="6733227" imgH="9809251" progId="Word.Document.8">
                  <p:embed/>
                </p:oleObj>
              </mc:Choice>
              <mc:Fallback>
                <p:oleObj name="Document" r:id="rId6" imgW="6733227" imgH="9809251" progId="Word.Documen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0399" y="152690"/>
                        <a:ext cx="4602041" cy="670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Afbeelding 7" descr="img057-001.jpg"/>
          <p:cNvPicPr>
            <a:picLocks noChangeAspect="1"/>
          </p:cNvPicPr>
          <p:nvPr/>
        </p:nvPicPr>
        <p:blipFill>
          <a:blip r:embed="rId4" cstate="print"/>
          <a:stretch>
            <a:fillRect/>
          </a:stretch>
        </p:blipFill>
        <p:spPr>
          <a:xfrm>
            <a:off x="3019898" y="3834225"/>
            <a:ext cx="6124102" cy="3023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smtClean="0">
                <a:solidFill>
                  <a:srgbClr val="000099"/>
                </a:solidFill>
              </a:rPr>
              <a:t>Pilot Eerlijk Ondernemen</a:t>
            </a:r>
            <a:endParaRPr lang="nl-NL" sz="6000" b="1" dirty="0">
              <a:solidFill>
                <a:srgbClr val="000099"/>
              </a:solidFill>
            </a:endParaRPr>
          </a:p>
        </p:txBody>
      </p:sp>
      <p:pic>
        <p:nvPicPr>
          <p:cNvPr id="4" name="Tijdelijke aanduiding voor inhoud 3" descr="naamloos.png"/>
          <p:cNvPicPr>
            <a:picLocks noGrp="1" noChangeAspect="1"/>
          </p:cNvPicPr>
          <p:nvPr>
            <p:ph idx="1"/>
          </p:nvPr>
        </p:nvPicPr>
        <p:blipFill>
          <a:blip r:embed="rId3" cstate="print"/>
          <a:stretch>
            <a:fillRect/>
          </a:stretch>
        </p:blipFill>
        <p:spPr>
          <a:xfrm>
            <a:off x="467544" y="1556792"/>
            <a:ext cx="2427852" cy="1944216"/>
          </a:xfrm>
        </p:spPr>
      </p:pic>
      <p:pic>
        <p:nvPicPr>
          <p:cNvPr id="5" name="Afbeelding 4" descr="tasjesdief 1.png"/>
          <p:cNvPicPr>
            <a:picLocks noChangeAspect="1"/>
          </p:cNvPicPr>
          <p:nvPr/>
        </p:nvPicPr>
        <p:blipFill>
          <a:blip r:embed="rId4" cstate="print"/>
          <a:stretch>
            <a:fillRect/>
          </a:stretch>
        </p:blipFill>
        <p:spPr>
          <a:xfrm>
            <a:off x="827584" y="4221088"/>
            <a:ext cx="2208245" cy="1656184"/>
          </a:xfrm>
          <a:prstGeom prst="rect">
            <a:avLst/>
          </a:prstGeom>
        </p:spPr>
      </p:pic>
      <p:pic>
        <p:nvPicPr>
          <p:cNvPr id="6" name="Afbeelding 5" descr="P1200011.JPG"/>
          <p:cNvPicPr>
            <a:picLocks noChangeAspect="1"/>
          </p:cNvPicPr>
          <p:nvPr/>
        </p:nvPicPr>
        <p:blipFill>
          <a:blip r:embed="rId5" cstate="print"/>
          <a:stretch>
            <a:fillRect/>
          </a:stretch>
        </p:blipFill>
        <p:spPr>
          <a:xfrm>
            <a:off x="4211960" y="1340768"/>
            <a:ext cx="3552395" cy="2664296"/>
          </a:xfrm>
          <a:prstGeom prst="rect">
            <a:avLst/>
          </a:prstGeom>
        </p:spPr>
      </p:pic>
      <p:pic>
        <p:nvPicPr>
          <p:cNvPr id="7" name="Afbeelding 6" descr="fietsenmaker.png"/>
          <p:cNvPicPr>
            <a:picLocks noChangeAspect="1"/>
          </p:cNvPicPr>
          <p:nvPr/>
        </p:nvPicPr>
        <p:blipFill>
          <a:blip r:embed="rId6" cstate="print"/>
          <a:stretch>
            <a:fillRect/>
          </a:stretch>
        </p:blipFill>
        <p:spPr>
          <a:xfrm>
            <a:off x="4932040" y="4581128"/>
            <a:ext cx="2454252" cy="1838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solidFill>
                  <a:srgbClr val="000099"/>
                </a:solidFill>
              </a:rPr>
              <a:t>Welke middelen gebruiken voor </a:t>
            </a:r>
            <a:br>
              <a:rPr lang="nl-NL" b="1" dirty="0" smtClean="0">
                <a:solidFill>
                  <a:srgbClr val="000099"/>
                </a:solidFill>
              </a:rPr>
            </a:br>
            <a:r>
              <a:rPr lang="nl-NL" b="1" dirty="0" smtClean="0">
                <a:solidFill>
                  <a:srgbClr val="000099"/>
                </a:solidFill>
              </a:rPr>
              <a:t>“Out of the Box” denken</a:t>
            </a:r>
            <a:endParaRPr lang="nl-NL" b="1" dirty="0">
              <a:solidFill>
                <a:srgbClr val="000099"/>
              </a:solidFill>
            </a:endParaRPr>
          </a:p>
        </p:txBody>
      </p:sp>
      <p:pic>
        <p:nvPicPr>
          <p:cNvPr id="4" name="Tijdelijke aanduiding voor inhoud 3" descr="PC met harde schijf.jpg"/>
          <p:cNvPicPr>
            <a:picLocks noGrp="1" noChangeAspect="1"/>
          </p:cNvPicPr>
          <p:nvPr>
            <p:ph idx="1"/>
          </p:nvPr>
        </p:nvPicPr>
        <p:blipFill>
          <a:blip r:embed="rId3" cstate="print"/>
          <a:stretch>
            <a:fillRect/>
          </a:stretch>
        </p:blipFill>
        <p:spPr>
          <a:xfrm>
            <a:off x="323528" y="1628800"/>
            <a:ext cx="3240360" cy="1578939"/>
          </a:xfrm>
        </p:spPr>
      </p:pic>
      <p:pic>
        <p:nvPicPr>
          <p:cNvPr id="5" name="Afbeelding 4" descr="images5SRZA2JL.jpg"/>
          <p:cNvPicPr>
            <a:picLocks noChangeAspect="1"/>
          </p:cNvPicPr>
          <p:nvPr/>
        </p:nvPicPr>
        <p:blipFill>
          <a:blip r:embed="rId4" cstate="print"/>
          <a:stretch>
            <a:fillRect/>
          </a:stretch>
        </p:blipFill>
        <p:spPr>
          <a:xfrm>
            <a:off x="5220071" y="1556792"/>
            <a:ext cx="2309347" cy="1800200"/>
          </a:xfrm>
          <a:prstGeom prst="rect">
            <a:avLst/>
          </a:prstGeom>
        </p:spPr>
      </p:pic>
      <p:pic>
        <p:nvPicPr>
          <p:cNvPr id="6" name="Afbeelding 5" descr="naamloos 4.png"/>
          <p:cNvPicPr>
            <a:picLocks noChangeAspect="1"/>
          </p:cNvPicPr>
          <p:nvPr/>
        </p:nvPicPr>
        <p:blipFill>
          <a:blip r:embed="rId5" cstate="print"/>
          <a:stretch>
            <a:fillRect/>
          </a:stretch>
        </p:blipFill>
        <p:spPr>
          <a:xfrm>
            <a:off x="683568" y="3645024"/>
            <a:ext cx="7848872" cy="28636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5400" b="1" dirty="0" err="1" smtClean="0">
                <a:solidFill>
                  <a:srgbClr val="000099"/>
                </a:solidFill>
              </a:rPr>
              <a:t>Brains</a:t>
            </a:r>
            <a:r>
              <a:rPr lang="nl-NL" sz="5400" b="1" dirty="0" smtClean="0">
                <a:solidFill>
                  <a:srgbClr val="000099"/>
                </a:solidFill>
              </a:rPr>
              <a:t> &amp; Onderbewustzijn</a:t>
            </a:r>
            <a:endParaRPr lang="nl-NL" sz="5400" b="1" dirty="0">
              <a:solidFill>
                <a:srgbClr val="000099"/>
              </a:solidFill>
            </a:endParaRPr>
          </a:p>
        </p:txBody>
      </p:sp>
      <p:pic>
        <p:nvPicPr>
          <p:cNvPr id="4" name="Tijdelijke aanduiding voor inhoud 3" descr="imagesN212RCRS.jpg"/>
          <p:cNvPicPr>
            <a:picLocks noGrp="1" noChangeAspect="1"/>
          </p:cNvPicPr>
          <p:nvPr>
            <p:ph idx="1"/>
          </p:nvPr>
        </p:nvPicPr>
        <p:blipFill>
          <a:blip r:embed="rId3" cstate="print"/>
          <a:stretch>
            <a:fillRect/>
          </a:stretch>
        </p:blipFill>
        <p:spPr>
          <a:xfrm>
            <a:off x="755576" y="1844824"/>
            <a:ext cx="1790700" cy="1638300"/>
          </a:xfrm>
        </p:spPr>
      </p:pic>
      <p:pic>
        <p:nvPicPr>
          <p:cNvPr id="5" name="Afbeelding 4" descr="naamloos 5.png"/>
          <p:cNvPicPr>
            <a:picLocks noChangeAspect="1"/>
          </p:cNvPicPr>
          <p:nvPr/>
        </p:nvPicPr>
        <p:blipFill>
          <a:blip r:embed="rId4" cstate="print"/>
          <a:stretch>
            <a:fillRect/>
          </a:stretch>
        </p:blipFill>
        <p:spPr>
          <a:xfrm>
            <a:off x="3419872" y="1772816"/>
            <a:ext cx="1531620" cy="1912620"/>
          </a:xfrm>
          <a:prstGeom prst="rect">
            <a:avLst/>
          </a:prstGeom>
        </p:spPr>
      </p:pic>
      <p:pic>
        <p:nvPicPr>
          <p:cNvPr id="6" name="Afbeelding 5" descr="ik wil.png"/>
          <p:cNvPicPr>
            <a:picLocks noChangeAspect="1"/>
          </p:cNvPicPr>
          <p:nvPr/>
        </p:nvPicPr>
        <p:blipFill>
          <a:blip r:embed="rId5" cstate="print"/>
          <a:stretch>
            <a:fillRect/>
          </a:stretch>
        </p:blipFill>
        <p:spPr>
          <a:xfrm>
            <a:off x="5796136" y="1988840"/>
            <a:ext cx="1706880" cy="1714500"/>
          </a:xfrm>
          <a:prstGeom prst="rect">
            <a:avLst/>
          </a:prstGeom>
        </p:spPr>
      </p:pic>
      <p:pic>
        <p:nvPicPr>
          <p:cNvPr id="7" name="Afbeelding 6" descr="naamloos 6.png"/>
          <p:cNvPicPr>
            <a:picLocks noChangeAspect="1"/>
          </p:cNvPicPr>
          <p:nvPr/>
        </p:nvPicPr>
        <p:blipFill>
          <a:blip r:embed="rId6" cstate="print"/>
          <a:stretch>
            <a:fillRect/>
          </a:stretch>
        </p:blipFill>
        <p:spPr>
          <a:xfrm>
            <a:off x="683568" y="4437112"/>
            <a:ext cx="2691763" cy="2016224"/>
          </a:xfrm>
          <a:prstGeom prst="rect">
            <a:avLst/>
          </a:prstGeom>
        </p:spPr>
      </p:pic>
      <p:pic>
        <p:nvPicPr>
          <p:cNvPr id="8" name="Afbeelding 7" descr="Veiligfiets_teaser.png"/>
          <p:cNvPicPr>
            <a:picLocks noChangeAspect="1"/>
          </p:cNvPicPr>
          <p:nvPr/>
        </p:nvPicPr>
        <p:blipFill>
          <a:blip r:embed="rId7" cstate="print"/>
          <a:stretch>
            <a:fillRect/>
          </a:stretch>
        </p:blipFill>
        <p:spPr>
          <a:xfrm>
            <a:off x="4427984" y="4509120"/>
            <a:ext cx="3657600" cy="156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0649"/>
            <a:ext cx="7772400" cy="864095"/>
          </a:xfrm>
        </p:spPr>
        <p:txBody>
          <a:bodyPr>
            <a:noAutofit/>
          </a:bodyPr>
          <a:lstStyle/>
          <a:p>
            <a:r>
              <a:rPr lang="nl-NL" sz="8000" b="1" dirty="0" smtClean="0">
                <a:solidFill>
                  <a:srgbClr val="000099"/>
                </a:solidFill>
              </a:rPr>
              <a:t>Oefening</a:t>
            </a:r>
            <a:endParaRPr lang="nl-NL" sz="8000" dirty="0"/>
          </a:p>
        </p:txBody>
      </p:sp>
      <p:sp>
        <p:nvSpPr>
          <p:cNvPr id="3" name="Ondertitel 2"/>
          <p:cNvSpPr>
            <a:spLocks noGrp="1"/>
          </p:cNvSpPr>
          <p:nvPr>
            <p:ph type="subTitle" idx="1"/>
          </p:nvPr>
        </p:nvSpPr>
        <p:spPr>
          <a:xfrm>
            <a:off x="467544" y="1484784"/>
            <a:ext cx="8424936" cy="5040560"/>
          </a:xfrm>
        </p:spPr>
        <p:txBody>
          <a:bodyPr/>
          <a:lstStyle/>
          <a:p>
            <a:pPr algn="just"/>
            <a:r>
              <a:rPr lang="nl-NL" dirty="0" smtClean="0"/>
              <a:t>						</a:t>
            </a:r>
          </a:p>
          <a:p>
            <a:pPr algn="just"/>
            <a:endParaRPr lang="nl-NL" dirty="0" smtClean="0"/>
          </a:p>
          <a:p>
            <a:pPr algn="just"/>
            <a:endParaRPr lang="nl-NL" dirty="0" smtClean="0"/>
          </a:p>
          <a:p>
            <a:pPr algn="just"/>
            <a:endParaRPr lang="nl-NL" dirty="0" smtClean="0"/>
          </a:p>
          <a:p>
            <a:pPr algn="l"/>
            <a:endParaRPr lang="nl-NL" dirty="0" smtClean="0"/>
          </a:p>
          <a:p>
            <a:r>
              <a:rPr lang="nl-NL" sz="6000" b="1" dirty="0" smtClean="0">
                <a:solidFill>
                  <a:srgbClr val="006600"/>
                </a:solidFill>
              </a:rPr>
              <a:t>Zonder wekker om 6 uur </a:t>
            </a:r>
            <a:r>
              <a:rPr lang="nl-NL" sz="6000" b="1" dirty="0" err="1" smtClean="0">
                <a:solidFill>
                  <a:srgbClr val="006600"/>
                </a:solidFill>
              </a:rPr>
              <a:t>s’morgens</a:t>
            </a:r>
            <a:r>
              <a:rPr lang="nl-NL" sz="6000" b="1" dirty="0" smtClean="0">
                <a:solidFill>
                  <a:srgbClr val="006600"/>
                </a:solidFill>
              </a:rPr>
              <a:t> opstaan!</a:t>
            </a:r>
          </a:p>
          <a:p>
            <a:pPr algn="just"/>
            <a:endParaRPr lang="nl-NL" dirty="0" smtClean="0"/>
          </a:p>
        </p:txBody>
      </p:sp>
      <p:pic>
        <p:nvPicPr>
          <p:cNvPr id="4" name="Afbeelding 3" descr="images (1).jpg"/>
          <p:cNvPicPr>
            <a:picLocks noChangeAspect="1"/>
          </p:cNvPicPr>
          <p:nvPr/>
        </p:nvPicPr>
        <p:blipFill>
          <a:blip r:embed="rId3" cstate="print"/>
          <a:stretch>
            <a:fillRect/>
          </a:stretch>
        </p:blipFill>
        <p:spPr>
          <a:xfrm>
            <a:off x="827582" y="1556792"/>
            <a:ext cx="7344818" cy="2592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7200" b="1" dirty="0" smtClean="0">
                <a:solidFill>
                  <a:srgbClr val="000099"/>
                </a:solidFill>
              </a:rPr>
              <a:t>Succesfactoren ?</a:t>
            </a:r>
            <a:endParaRPr lang="nl-NL" sz="7200" b="1" dirty="0">
              <a:solidFill>
                <a:srgbClr val="000099"/>
              </a:solidFill>
            </a:endParaRPr>
          </a:p>
        </p:txBody>
      </p:sp>
      <p:sp>
        <p:nvSpPr>
          <p:cNvPr id="3" name="Tijdelijke aanduiding voor inhoud 2"/>
          <p:cNvSpPr>
            <a:spLocks noGrp="1"/>
          </p:cNvSpPr>
          <p:nvPr>
            <p:ph idx="1"/>
          </p:nvPr>
        </p:nvSpPr>
        <p:spPr/>
        <p:txBody>
          <a:bodyPr/>
          <a:lstStyle/>
          <a:p>
            <a:pPr algn="ctr">
              <a:buNone/>
            </a:pPr>
            <a:r>
              <a:rPr lang="nl-NL" sz="4800" b="1" dirty="0" smtClean="0">
                <a:solidFill>
                  <a:srgbClr val="006600"/>
                </a:solidFill>
              </a:rPr>
              <a:t>Die heb je nu zelf in de hand</a:t>
            </a:r>
          </a:p>
          <a:p>
            <a:pPr algn="ctr">
              <a:buNone/>
            </a:pPr>
            <a:r>
              <a:rPr lang="nl-NL" sz="8800" dirty="0" smtClean="0"/>
              <a:t>					</a:t>
            </a:r>
          </a:p>
          <a:p>
            <a:pPr algn="ctr">
              <a:buNone/>
            </a:pPr>
            <a:r>
              <a:rPr lang="nl-NL" sz="8800" dirty="0" smtClean="0"/>
              <a:t>					</a:t>
            </a:r>
            <a:endParaRPr lang="nl-NL" sz="8800" dirty="0" smtClean="0">
              <a:solidFill>
                <a:srgbClr val="FF0000"/>
              </a:solidFill>
            </a:endParaRPr>
          </a:p>
          <a:p>
            <a:pPr>
              <a:buNone/>
            </a:pPr>
            <a:endParaRPr lang="nl-NL" sz="8800" dirty="0"/>
          </a:p>
        </p:txBody>
      </p:sp>
      <p:pic>
        <p:nvPicPr>
          <p:cNvPr id="6" name="Afbeelding 5" descr="images (1).jpg"/>
          <p:cNvPicPr>
            <a:picLocks noChangeAspect="1"/>
          </p:cNvPicPr>
          <p:nvPr/>
        </p:nvPicPr>
        <p:blipFill>
          <a:blip r:embed="rId3" cstate="print"/>
          <a:stretch>
            <a:fillRect/>
          </a:stretch>
        </p:blipFill>
        <p:spPr>
          <a:xfrm>
            <a:off x="683568" y="2708920"/>
            <a:ext cx="7992888" cy="3452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2593</TotalTime>
  <Words>2707</Words>
  <Application>Microsoft Office PowerPoint</Application>
  <PresentationFormat>Diavoorstelling (4:3)</PresentationFormat>
  <Paragraphs>185</Paragraphs>
  <Slides>18</Slides>
  <Notes>18</Notes>
  <HiddenSlides>0</HiddenSlides>
  <MMClips>0</MMClips>
  <ScaleCrop>false</ScaleCrop>
  <HeadingPairs>
    <vt:vector size="8" baseType="variant">
      <vt:variant>
        <vt:lpstr>Gebruikte lettertypen</vt:lpstr>
      </vt:variant>
      <vt:variant>
        <vt:i4>2</vt:i4>
      </vt:variant>
      <vt:variant>
        <vt:lpstr>Thema</vt:lpstr>
      </vt:variant>
      <vt:variant>
        <vt:i4>1</vt:i4>
      </vt:variant>
      <vt:variant>
        <vt:lpstr>Ingesloten OLE-bronprogramma's</vt:lpstr>
      </vt:variant>
      <vt:variant>
        <vt:i4>1</vt:i4>
      </vt:variant>
      <vt:variant>
        <vt:lpstr>Diatitels</vt:lpstr>
      </vt:variant>
      <vt:variant>
        <vt:i4>18</vt:i4>
      </vt:variant>
    </vt:vector>
  </HeadingPairs>
  <TitlesOfParts>
    <vt:vector size="22" baseType="lpstr">
      <vt:lpstr>Arial</vt:lpstr>
      <vt:lpstr>Calibri</vt:lpstr>
      <vt:lpstr>Office-thema</vt:lpstr>
      <vt:lpstr>Document</vt:lpstr>
      <vt:lpstr>PowerPoint-presentatie</vt:lpstr>
      <vt:lpstr>Ruud Hoemakers</vt:lpstr>
      <vt:lpstr>“Out of the Box denken”</vt:lpstr>
      <vt:lpstr>Tri  Di Care  </vt:lpstr>
      <vt:lpstr>Pilot Eerlijk Ondernemen</vt:lpstr>
      <vt:lpstr>Welke middelen gebruiken voor  “Out of the Box” denken</vt:lpstr>
      <vt:lpstr>Brains &amp; Onderbewustzijn</vt:lpstr>
      <vt:lpstr>Oefening</vt:lpstr>
      <vt:lpstr>Succesfactoren ?</vt:lpstr>
      <vt:lpstr>PowerPoint-presentatie</vt:lpstr>
      <vt:lpstr>Wat is marketing ?</vt:lpstr>
      <vt:lpstr>Marketing voor het culturele domein</vt:lpstr>
      <vt:lpstr>Communicatie</vt:lpstr>
      <vt:lpstr>Wat is communicatie? </vt:lpstr>
      <vt:lpstr>Communicatie</vt:lpstr>
      <vt:lpstr>Communicatiemix</vt:lpstr>
      <vt:lpstr>3 belangrijke waarden</vt:lpstr>
      <vt:lpstr>Feedback</vt:lpstr>
    </vt:vector>
  </TitlesOfParts>
  <Company>BureauSPV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Gebruiker</dc:creator>
  <cp:lastModifiedBy>JacinthaCultuurcoach</cp:lastModifiedBy>
  <cp:revision>190</cp:revision>
  <dcterms:created xsi:type="dcterms:W3CDTF">2014-01-13T18:52:05Z</dcterms:created>
  <dcterms:modified xsi:type="dcterms:W3CDTF">2016-11-14T12:07:04Z</dcterms:modified>
</cp:coreProperties>
</file>