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343" r:id="rId2"/>
    <p:sldId id="370" r:id="rId3"/>
    <p:sldId id="372" r:id="rId4"/>
    <p:sldId id="350" r:id="rId5"/>
    <p:sldId id="344" r:id="rId6"/>
    <p:sldId id="368" r:id="rId7"/>
    <p:sldId id="345" r:id="rId8"/>
    <p:sldId id="346" r:id="rId9"/>
    <p:sldId id="347" r:id="rId10"/>
    <p:sldId id="348" r:id="rId11"/>
    <p:sldId id="349" r:id="rId12"/>
    <p:sldId id="351" r:id="rId13"/>
    <p:sldId id="352" r:id="rId14"/>
    <p:sldId id="353" r:id="rId15"/>
    <p:sldId id="354" r:id="rId16"/>
    <p:sldId id="355" r:id="rId17"/>
    <p:sldId id="356" r:id="rId18"/>
    <p:sldId id="357" r:id="rId19"/>
    <p:sldId id="369" r:id="rId20"/>
    <p:sldId id="367" r:id="rId21"/>
    <p:sldId id="360" r:id="rId22"/>
    <p:sldId id="362" r:id="rId23"/>
    <p:sldId id="363" r:id="rId24"/>
    <p:sldId id="364" r:id="rId25"/>
    <p:sldId id="365" r:id="rId26"/>
    <p:sldId id="366" r:id="rId27"/>
    <p:sldId id="373" r:id="rId28"/>
    <p:sldId id="371" r:id="rId29"/>
  </p:sldIdLst>
  <p:sldSz cx="9144000" cy="6858000" type="screen4x3"/>
  <p:notesSz cx="7099300" cy="10234613"/>
  <p:defaultTextStyle>
    <a:defPPr>
      <a:defRPr lang="nl-NL"/>
    </a:defPPr>
    <a:lvl1pPr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Verdan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DDDDDD"/>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62" autoAdjust="0"/>
    <p:restoredTop sz="83308" autoAdjust="0"/>
  </p:normalViewPr>
  <p:slideViewPr>
    <p:cSldViewPr>
      <p:cViewPr varScale="1">
        <p:scale>
          <a:sx n="62" d="100"/>
          <a:sy n="62" d="100"/>
        </p:scale>
        <p:origin x="151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6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defTabSz="990600" eaLnBrk="1" hangingPunct="1">
              <a:defRPr sz="1300" smtClean="0">
                <a:latin typeface="Arial" charset="0"/>
                <a:cs typeface="Arial" charset="0"/>
              </a:defRPr>
            </a:lvl1pPr>
          </a:lstStyle>
          <a:p>
            <a:pPr>
              <a:defRPr/>
            </a:pPr>
            <a:endParaRPr lang="nl-NL" altLang="nl-NL"/>
          </a:p>
        </p:txBody>
      </p:sp>
      <p:sp>
        <p:nvSpPr>
          <p:cNvPr id="61443" name="Rectangle 3"/>
          <p:cNvSpPr>
            <a:spLocks noGrp="1" noChangeArrowheads="1"/>
          </p:cNvSpPr>
          <p:nvPr>
            <p:ph type="dt" sz="quarter" idx="1"/>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t" anchorCtr="0" compatLnSpc="1">
            <a:prstTxWarp prst="textNoShape">
              <a:avLst/>
            </a:prstTxWarp>
          </a:bodyPr>
          <a:lstStyle>
            <a:lvl1pPr algn="r" defTabSz="990600" eaLnBrk="1" hangingPunct="1">
              <a:defRPr sz="1300" smtClean="0">
                <a:latin typeface="Arial" charset="0"/>
                <a:cs typeface="Arial" charset="0"/>
              </a:defRPr>
            </a:lvl1pPr>
          </a:lstStyle>
          <a:p>
            <a:pPr>
              <a:defRPr/>
            </a:pPr>
            <a:endParaRPr lang="nl-NL" altLang="nl-NL"/>
          </a:p>
        </p:txBody>
      </p:sp>
      <p:sp>
        <p:nvSpPr>
          <p:cNvPr id="61444" name="Rectangle 4"/>
          <p:cNvSpPr>
            <a:spLocks noGrp="1" noChangeArrowheads="1"/>
          </p:cNvSpPr>
          <p:nvPr>
            <p:ph type="ftr" sz="quarter" idx="2"/>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defTabSz="990600" eaLnBrk="1" hangingPunct="1">
              <a:defRPr sz="1300" smtClean="0">
                <a:latin typeface="Arial" charset="0"/>
                <a:cs typeface="Arial" charset="0"/>
              </a:defRPr>
            </a:lvl1pPr>
          </a:lstStyle>
          <a:p>
            <a:pPr>
              <a:defRPr/>
            </a:pPr>
            <a:endParaRPr lang="nl-NL" altLang="nl-NL"/>
          </a:p>
        </p:txBody>
      </p:sp>
      <p:sp>
        <p:nvSpPr>
          <p:cNvPr id="61445" name="Rectangle 5"/>
          <p:cNvSpPr>
            <a:spLocks noGrp="1" noChangeArrowheads="1"/>
          </p:cNvSpPr>
          <p:nvPr>
            <p:ph type="sldNum" sz="quarter" idx="3"/>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048" tIns="49524" rIns="99048" bIns="49524" numCol="1" anchor="b" anchorCtr="0" compatLnSpc="1">
            <a:prstTxWarp prst="textNoShape">
              <a:avLst/>
            </a:prstTxWarp>
          </a:bodyPr>
          <a:lstStyle>
            <a:lvl1pPr algn="r" defTabSz="990600" eaLnBrk="1" hangingPunct="1">
              <a:defRPr sz="1300">
                <a:latin typeface="Arial" panose="020B0604020202020204" pitchFamily="34" charset="0"/>
              </a:defRPr>
            </a:lvl1pPr>
          </a:lstStyle>
          <a:p>
            <a:fld id="{D87AAC87-126A-43A6-909E-0C1DD6D7698D}" type="slidenum">
              <a:rPr lang="nl-NL" altLang="nl-NL"/>
              <a:pPr/>
              <a:t>‹nr.›</a:t>
            </a:fld>
            <a:endParaRPr lang="nl-NL" altLang="nl-NL"/>
          </a:p>
        </p:txBody>
      </p:sp>
    </p:spTree>
    <p:extLst>
      <p:ext uri="{BB962C8B-B14F-4D97-AF65-F5344CB8AC3E}">
        <p14:creationId xmlns:p14="http://schemas.microsoft.com/office/powerpoint/2010/main" val="1690997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6575" cy="511175"/>
          </a:xfrm>
          <a:prstGeom prst="rect">
            <a:avLst/>
          </a:prstGeom>
        </p:spPr>
        <p:txBody>
          <a:bodyPr vert="horz" wrap="square" lIns="91440" tIns="45720" rIns="91440" bIns="45720" numCol="1" anchor="t" anchorCtr="0" compatLnSpc="1">
            <a:prstTxWarp prst="textNoShape">
              <a:avLst/>
            </a:prstTxWarp>
          </a:bodyPr>
          <a:lstStyle>
            <a:lvl1pPr eaLnBrk="1" hangingPunct="1">
              <a:defRPr sz="1200" smtClean="0">
                <a:cs typeface="Arial" charset="0"/>
              </a:defRPr>
            </a:lvl1pPr>
          </a:lstStyle>
          <a:p>
            <a:pPr>
              <a:defRPr/>
            </a:pPr>
            <a:endParaRPr lang="nl-NL" altLang="nl-NL"/>
          </a:p>
        </p:txBody>
      </p:sp>
      <p:sp>
        <p:nvSpPr>
          <p:cNvPr id="3" name="Tijdelijke aanduiding voor datum 2"/>
          <p:cNvSpPr>
            <a:spLocks noGrp="1"/>
          </p:cNvSpPr>
          <p:nvPr>
            <p:ph type="dt" idx="1"/>
          </p:nvPr>
        </p:nvSpPr>
        <p:spPr>
          <a:xfrm>
            <a:off x="4021138" y="0"/>
            <a:ext cx="3076575" cy="51117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smtClean="0">
                <a:cs typeface="Arial" charset="0"/>
              </a:defRPr>
            </a:lvl1pPr>
          </a:lstStyle>
          <a:p>
            <a:pPr>
              <a:defRPr/>
            </a:pPr>
            <a:fld id="{7CF69CDE-A714-4A85-838F-D519A054A5C1}" type="datetimeFigureOut">
              <a:rPr lang="nl-NL" altLang="nl-NL"/>
              <a:pPr>
                <a:defRPr/>
              </a:pPr>
              <a:t>10-11-2016</a:t>
            </a:fld>
            <a:endParaRPr lang="nl-NL" altLang="nl-NL"/>
          </a:p>
        </p:txBody>
      </p:sp>
      <p:sp>
        <p:nvSpPr>
          <p:cNvPr id="4" name="Tijdelijke aanduiding voor dia-afbeelding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nl-NL" noProof="0" smtClean="0"/>
          </a:p>
        </p:txBody>
      </p:sp>
      <p:sp>
        <p:nvSpPr>
          <p:cNvPr id="5" name="Tijdelijke aanduiding voor notities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a:xfrm>
            <a:off x="0" y="9721850"/>
            <a:ext cx="3076575" cy="511175"/>
          </a:xfrm>
          <a:prstGeom prst="rect">
            <a:avLst/>
          </a:prstGeom>
        </p:spPr>
        <p:txBody>
          <a:bodyPr vert="horz" wrap="square" lIns="91440" tIns="45720" rIns="91440" bIns="45720" numCol="1" anchor="b" anchorCtr="0" compatLnSpc="1">
            <a:prstTxWarp prst="textNoShape">
              <a:avLst/>
            </a:prstTxWarp>
          </a:bodyPr>
          <a:lstStyle>
            <a:lvl1pPr eaLnBrk="1" hangingPunct="1">
              <a:defRPr sz="1200" smtClean="0">
                <a:cs typeface="Arial" charset="0"/>
              </a:defRPr>
            </a:lvl1pPr>
          </a:lstStyle>
          <a:p>
            <a:pPr>
              <a:defRPr/>
            </a:pPr>
            <a:endParaRPr lang="nl-NL" altLang="nl-NL"/>
          </a:p>
        </p:txBody>
      </p:sp>
      <p:sp>
        <p:nvSpPr>
          <p:cNvPr id="7" name="Tijdelijke aanduiding voor dianummer 6"/>
          <p:cNvSpPr>
            <a:spLocks noGrp="1"/>
          </p:cNvSpPr>
          <p:nvPr>
            <p:ph type="sldNum" sz="quarter" idx="5"/>
          </p:nvPr>
        </p:nvSpPr>
        <p:spPr>
          <a:xfrm>
            <a:off x="4021138" y="9721850"/>
            <a:ext cx="3076575" cy="5111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7B8B081-6F7F-471F-BC7E-AE1388A8ED7B}" type="slidenum">
              <a:rPr lang="nl-NL" altLang="nl-NL"/>
              <a:pPr/>
              <a:t>‹nr.›</a:t>
            </a:fld>
            <a:endParaRPr lang="nl-NL" altLang="nl-NL"/>
          </a:p>
        </p:txBody>
      </p:sp>
    </p:spTree>
    <p:extLst>
      <p:ext uri="{BB962C8B-B14F-4D97-AF65-F5344CB8AC3E}">
        <p14:creationId xmlns:p14="http://schemas.microsoft.com/office/powerpoint/2010/main" val="8933807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317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7D99B36-A97A-4D8A-906D-17C9CBEE2554}" type="slidenum">
              <a:rPr lang="nl-NL" altLang="nl-NL">
                <a:latin typeface="Verdana" panose="020B0604030504040204" pitchFamily="34" charset="0"/>
              </a:rPr>
              <a:pPr>
                <a:spcBef>
                  <a:spcPct val="0"/>
                </a:spcBef>
              </a:pPr>
              <a:t>1</a:t>
            </a:fld>
            <a:endParaRPr lang="nl-NL" altLang="nl-NL">
              <a:latin typeface="Verdana" panose="020B0604030504040204" pitchFamily="34" charset="0"/>
            </a:endParaRPr>
          </a:p>
        </p:txBody>
      </p:sp>
    </p:spTree>
    <p:extLst>
      <p:ext uri="{BB962C8B-B14F-4D97-AF65-F5344CB8AC3E}">
        <p14:creationId xmlns:p14="http://schemas.microsoft.com/office/powerpoint/2010/main" val="1980131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t>Ideale lengte is tussen 71 – 100 karakters</a:t>
            </a:r>
          </a:p>
          <a:p>
            <a:pPr eaLnBrk="1" hangingPunct="1">
              <a:spcBef>
                <a:spcPct val="0"/>
              </a:spcBef>
            </a:pPr>
            <a:r>
              <a:rPr lang="nl-NL" altLang="nl-NL" smtClean="0"/>
              <a:t>Link kan het beste aan het begin van een tweet, geeft een hogere CTR (de Click Trough Ratio geeft aan hoeveel mensen op de link klikken.)</a:t>
            </a:r>
          </a:p>
          <a:p>
            <a:pPr eaLnBrk="1" hangingPunct="1">
              <a:spcBef>
                <a:spcPct val="0"/>
              </a:spcBef>
            </a:pPr>
            <a:r>
              <a:rPr lang="nl-NL" altLang="nl-NL" smtClean="0"/>
              <a:t>Werk ook met afbeeldingen</a:t>
            </a:r>
          </a:p>
          <a:p>
            <a:pPr eaLnBrk="1" hangingPunct="1">
              <a:spcBef>
                <a:spcPct val="0"/>
              </a:spcBef>
            </a:pPr>
            <a:r>
              <a:rPr lang="nl-NL" altLang="nl-NL" smtClean="0"/>
              <a:t>Let op trending topics ( </a:t>
            </a:r>
          </a:p>
          <a:p>
            <a:pPr eaLnBrk="1" hangingPunct="1">
              <a:spcBef>
                <a:spcPct val="0"/>
              </a:spcBef>
            </a:pPr>
            <a:r>
              <a:rPr lang="nl-NL" altLang="nl-NL" smtClean="0"/>
              <a:t>Vergeet de hashtags niet</a:t>
            </a:r>
          </a:p>
          <a:p>
            <a:pPr eaLnBrk="1" hangingPunct="1">
              <a:spcBef>
                <a:spcPct val="0"/>
              </a:spcBef>
            </a:pPr>
            <a:r>
              <a:rPr lang="nl-NL" altLang="nl-NL" smtClean="0"/>
              <a:t>Ga de interactie aan (met: @...)</a:t>
            </a:r>
          </a:p>
          <a:p>
            <a:pPr eaLnBrk="1" hangingPunct="1">
              <a:spcBef>
                <a:spcPct val="0"/>
              </a:spcBef>
            </a:pPr>
            <a:endParaRPr lang="nl-NL" altLang="nl-NL" smtClean="0"/>
          </a:p>
        </p:txBody>
      </p:sp>
      <p:sp>
        <p:nvSpPr>
          <p:cNvPr id="409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2AABC6-B43C-4AB2-808C-AC3633E46584}" type="slidenum">
              <a:rPr lang="nl-NL" altLang="nl-NL">
                <a:latin typeface="Verdana" panose="020B0604030504040204" pitchFamily="34" charset="0"/>
              </a:rPr>
              <a:pPr>
                <a:spcBef>
                  <a:spcPct val="0"/>
                </a:spcBef>
              </a:pPr>
              <a:t>10</a:t>
            </a:fld>
            <a:endParaRPr lang="nl-NL" altLang="nl-NL">
              <a:latin typeface="Verdana" panose="020B0604030504040204" pitchFamily="34" charset="0"/>
            </a:endParaRPr>
          </a:p>
        </p:txBody>
      </p:sp>
    </p:spTree>
    <p:extLst>
      <p:ext uri="{BB962C8B-B14F-4D97-AF65-F5344CB8AC3E}">
        <p14:creationId xmlns:p14="http://schemas.microsoft.com/office/powerpoint/2010/main" val="299450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4198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919A5D-FA50-4546-BCB3-AAB7B23AAC20}" type="slidenum">
              <a:rPr lang="nl-NL" altLang="nl-NL">
                <a:latin typeface="Verdana" panose="020B0604030504040204" pitchFamily="34" charset="0"/>
              </a:rPr>
              <a:pPr>
                <a:spcBef>
                  <a:spcPct val="0"/>
                </a:spcBef>
              </a:pPr>
              <a:t>11</a:t>
            </a:fld>
            <a:endParaRPr lang="nl-NL" altLang="nl-NL">
              <a:latin typeface="Verdana" panose="020B0604030504040204" pitchFamily="34" charset="0"/>
            </a:endParaRPr>
          </a:p>
        </p:txBody>
      </p:sp>
    </p:spTree>
    <p:extLst>
      <p:ext uri="{BB962C8B-B14F-4D97-AF65-F5344CB8AC3E}">
        <p14:creationId xmlns:p14="http://schemas.microsoft.com/office/powerpoint/2010/main" val="325383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430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C58F3A-2A81-4EEE-8198-9696FF2D0BE1}" type="slidenum">
              <a:rPr lang="nl-NL" altLang="nl-NL">
                <a:latin typeface="Verdana" panose="020B0604030504040204" pitchFamily="34" charset="0"/>
              </a:rPr>
              <a:pPr>
                <a:spcBef>
                  <a:spcPct val="0"/>
                </a:spcBef>
              </a:pPr>
              <a:t>12</a:t>
            </a:fld>
            <a:endParaRPr lang="nl-NL" altLang="nl-NL">
              <a:latin typeface="Verdana" panose="020B0604030504040204" pitchFamily="34" charset="0"/>
            </a:endParaRPr>
          </a:p>
        </p:txBody>
      </p:sp>
    </p:spTree>
    <p:extLst>
      <p:ext uri="{BB962C8B-B14F-4D97-AF65-F5344CB8AC3E}">
        <p14:creationId xmlns:p14="http://schemas.microsoft.com/office/powerpoint/2010/main" val="3813671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Een ABC vraag doet het ook altijd goed. Mensen geven graag hun mening. Bij EP veranderen we eens in de zoveel tijd de omslagfoto. Er worden dan een aantal foto’s geselecteerd, en het publiek mag dan hun stem uitbrengen. De foto die het vaakst wordt gekozen, wordt dan de nieuwe omslagfoto.</a:t>
            </a:r>
          </a:p>
        </p:txBody>
      </p:sp>
      <p:sp>
        <p:nvSpPr>
          <p:cNvPr id="4403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B69850C-837C-419C-A824-D8570534034A}" type="slidenum">
              <a:rPr lang="nl-NL" altLang="nl-NL">
                <a:latin typeface="Verdana" panose="020B0604030504040204" pitchFamily="34" charset="0"/>
              </a:rPr>
              <a:pPr>
                <a:spcBef>
                  <a:spcPct val="0"/>
                </a:spcBef>
              </a:pPr>
              <a:t>13</a:t>
            </a:fld>
            <a:endParaRPr lang="nl-NL" altLang="nl-NL">
              <a:latin typeface="Verdana" panose="020B0604030504040204" pitchFamily="34" charset="0"/>
            </a:endParaRPr>
          </a:p>
        </p:txBody>
      </p:sp>
    </p:spTree>
    <p:extLst>
      <p:ext uri="{BB962C8B-B14F-4D97-AF65-F5344CB8AC3E}">
        <p14:creationId xmlns:p14="http://schemas.microsoft.com/office/powerpoint/2010/main" val="269574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Op deze sheet vragen die relevant zouden zijn voor Enschede Promotie. </a:t>
            </a:r>
          </a:p>
          <a:p>
            <a:pPr eaLnBrk="1" hangingPunct="1"/>
            <a:r>
              <a:rPr lang="nl-NL" altLang="nl-NL" smtClean="0"/>
              <a:t>Ook jullie kunnen vragen stellen aan je volgers, om zo meer te weten te komen over wat men van je vindt. </a:t>
            </a:r>
          </a:p>
        </p:txBody>
      </p:sp>
      <p:sp>
        <p:nvSpPr>
          <p:cNvPr id="450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7D9C59-F248-4349-934F-3DCE3F615EC4}" type="slidenum">
              <a:rPr lang="nl-NL" altLang="nl-NL">
                <a:latin typeface="Verdana" panose="020B0604030504040204" pitchFamily="34" charset="0"/>
              </a:rPr>
              <a:pPr>
                <a:spcBef>
                  <a:spcPct val="0"/>
                </a:spcBef>
              </a:pPr>
              <a:t>14</a:t>
            </a:fld>
            <a:endParaRPr lang="nl-NL" altLang="nl-NL">
              <a:latin typeface="Verdana" panose="020B0604030504040204" pitchFamily="34" charset="0"/>
            </a:endParaRPr>
          </a:p>
        </p:txBody>
      </p:sp>
    </p:spTree>
    <p:extLst>
      <p:ext uri="{BB962C8B-B14F-4D97-AF65-F5344CB8AC3E}">
        <p14:creationId xmlns:p14="http://schemas.microsoft.com/office/powerpoint/2010/main" val="236983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4608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AA9F8BF-48B1-4000-A8BA-4F1804CD11CD}" type="slidenum">
              <a:rPr lang="nl-NL" altLang="nl-NL">
                <a:latin typeface="Verdana" panose="020B0604030504040204" pitchFamily="34" charset="0"/>
              </a:rPr>
              <a:pPr>
                <a:spcBef>
                  <a:spcPct val="0"/>
                </a:spcBef>
              </a:pPr>
              <a:t>15</a:t>
            </a:fld>
            <a:endParaRPr lang="nl-NL" altLang="nl-NL">
              <a:latin typeface="Verdana" panose="020B0604030504040204" pitchFamily="34" charset="0"/>
            </a:endParaRPr>
          </a:p>
        </p:txBody>
      </p:sp>
    </p:spTree>
    <p:extLst>
      <p:ext uri="{BB962C8B-B14F-4D97-AF65-F5344CB8AC3E}">
        <p14:creationId xmlns:p14="http://schemas.microsoft.com/office/powerpoint/2010/main" val="668129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471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C0E1144-803E-4F38-AF40-38D18A302472}" type="slidenum">
              <a:rPr lang="nl-NL" altLang="nl-NL">
                <a:latin typeface="Verdana" panose="020B0604030504040204" pitchFamily="34" charset="0"/>
              </a:rPr>
              <a:pPr>
                <a:spcBef>
                  <a:spcPct val="0"/>
                </a:spcBef>
              </a:pPr>
              <a:t>17</a:t>
            </a:fld>
            <a:endParaRPr lang="nl-NL" altLang="nl-NL">
              <a:latin typeface="Verdana" panose="020B0604030504040204" pitchFamily="34" charset="0"/>
            </a:endParaRPr>
          </a:p>
        </p:txBody>
      </p:sp>
    </p:spTree>
    <p:extLst>
      <p:ext uri="{BB962C8B-B14F-4D97-AF65-F5344CB8AC3E}">
        <p14:creationId xmlns:p14="http://schemas.microsoft.com/office/powerpoint/2010/main" val="9451909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Nog een voorbeeld van het opzoeken van interactie: het ene bedrijf betrekt een ander bedrijf in de post, en dit levert vaak vermakelijke discussies op. </a:t>
            </a:r>
          </a:p>
        </p:txBody>
      </p:sp>
      <p:sp>
        <p:nvSpPr>
          <p:cNvPr id="4813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F57D9A-E474-4335-9F4B-E9F19C8D1A52}" type="slidenum">
              <a:rPr lang="nl-NL" altLang="nl-NL">
                <a:latin typeface="Verdana" panose="020B0604030504040204" pitchFamily="34" charset="0"/>
              </a:rPr>
              <a:pPr>
                <a:spcBef>
                  <a:spcPct val="0"/>
                </a:spcBef>
              </a:pPr>
              <a:t>18</a:t>
            </a:fld>
            <a:endParaRPr lang="nl-NL" altLang="nl-NL">
              <a:latin typeface="Verdana" panose="020B0604030504040204" pitchFamily="34" charset="0"/>
            </a:endParaRPr>
          </a:p>
        </p:txBody>
      </p:sp>
    </p:spTree>
    <p:extLst>
      <p:ext uri="{BB962C8B-B14F-4D97-AF65-F5344CB8AC3E}">
        <p14:creationId xmlns:p14="http://schemas.microsoft.com/office/powerpoint/2010/main" val="2551748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491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EC501E1-3AAB-4882-ACA2-0D5751A0CDE4}" type="slidenum">
              <a:rPr lang="nl-NL" altLang="nl-NL">
                <a:latin typeface="Verdana" panose="020B0604030504040204" pitchFamily="34" charset="0"/>
              </a:rPr>
              <a:pPr>
                <a:spcBef>
                  <a:spcPct val="0"/>
                </a:spcBef>
              </a:pPr>
              <a:t>19</a:t>
            </a:fld>
            <a:endParaRPr lang="nl-NL" altLang="nl-NL">
              <a:latin typeface="Verdana" panose="020B0604030504040204" pitchFamily="34" charset="0"/>
            </a:endParaRPr>
          </a:p>
        </p:txBody>
      </p:sp>
    </p:spTree>
    <p:extLst>
      <p:ext uri="{BB962C8B-B14F-4D97-AF65-F5344CB8AC3E}">
        <p14:creationId xmlns:p14="http://schemas.microsoft.com/office/powerpoint/2010/main" val="15778069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5018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0BC8D71-4EF8-4B83-9905-1BC00EF3CDBE}" type="slidenum">
              <a:rPr lang="nl-NL" altLang="nl-NL">
                <a:latin typeface="Verdana" panose="020B0604030504040204" pitchFamily="34" charset="0"/>
              </a:rPr>
              <a:pPr>
                <a:spcBef>
                  <a:spcPct val="0"/>
                </a:spcBef>
              </a:pPr>
              <a:t>20</a:t>
            </a:fld>
            <a:endParaRPr lang="nl-NL" altLang="nl-NL">
              <a:latin typeface="Verdana" panose="020B0604030504040204" pitchFamily="34" charset="0"/>
            </a:endParaRPr>
          </a:p>
        </p:txBody>
      </p:sp>
    </p:spTree>
    <p:extLst>
      <p:ext uri="{BB962C8B-B14F-4D97-AF65-F5344CB8AC3E}">
        <p14:creationId xmlns:p14="http://schemas.microsoft.com/office/powerpoint/2010/main" val="2628727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3277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9BC165-184C-43B2-B83E-56CAFEFA4C30}" type="slidenum">
              <a:rPr lang="nl-NL" altLang="nl-NL">
                <a:latin typeface="Verdana" panose="020B0604030504040204" pitchFamily="34" charset="0"/>
              </a:rPr>
              <a:pPr>
                <a:spcBef>
                  <a:spcPct val="0"/>
                </a:spcBef>
              </a:pPr>
              <a:t>2</a:t>
            </a:fld>
            <a:endParaRPr lang="nl-NL" altLang="nl-NL">
              <a:latin typeface="Verdana" panose="020B0604030504040204" pitchFamily="34" charset="0"/>
            </a:endParaRPr>
          </a:p>
        </p:txBody>
      </p:sp>
    </p:spTree>
    <p:extLst>
      <p:ext uri="{BB962C8B-B14F-4D97-AF65-F5344CB8AC3E}">
        <p14:creationId xmlns:p14="http://schemas.microsoft.com/office/powerpoint/2010/main" val="2288121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5120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614AEC9-B6D1-4144-8E51-85F816AF9BE8}" type="slidenum">
              <a:rPr lang="nl-NL" altLang="nl-NL">
                <a:latin typeface="Verdana" panose="020B0604030504040204" pitchFamily="34" charset="0"/>
              </a:rPr>
              <a:pPr>
                <a:spcBef>
                  <a:spcPct val="0"/>
                </a:spcBef>
              </a:pPr>
              <a:t>22</a:t>
            </a:fld>
            <a:endParaRPr lang="nl-NL" altLang="nl-NL">
              <a:latin typeface="Verdana" panose="020B0604030504040204" pitchFamily="34" charset="0"/>
            </a:endParaRPr>
          </a:p>
        </p:txBody>
      </p:sp>
    </p:spTree>
    <p:extLst>
      <p:ext uri="{BB962C8B-B14F-4D97-AF65-F5344CB8AC3E}">
        <p14:creationId xmlns:p14="http://schemas.microsoft.com/office/powerpoint/2010/main" val="15428495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a:p>
            <a:pPr eaLnBrk="1" hangingPunct="1"/>
            <a:endParaRPr lang="nl-NL" altLang="nl-NL" smtClean="0"/>
          </a:p>
          <a:p>
            <a:pPr eaLnBrk="1" hangingPunct="1"/>
            <a:r>
              <a:rPr lang="nl-NL" altLang="nl-NL" smtClean="0"/>
              <a:t>https://www.facebook.com/Enschede/insights/</a:t>
            </a:r>
          </a:p>
        </p:txBody>
      </p:sp>
      <p:sp>
        <p:nvSpPr>
          <p:cNvPr id="522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BDA2E38-B02B-4206-A8F1-C35665D4F0D1}" type="slidenum">
              <a:rPr lang="nl-NL" altLang="nl-NL">
                <a:latin typeface="Verdana" panose="020B0604030504040204" pitchFamily="34" charset="0"/>
              </a:rPr>
              <a:pPr>
                <a:spcBef>
                  <a:spcPct val="0"/>
                </a:spcBef>
              </a:pPr>
              <a:t>23</a:t>
            </a:fld>
            <a:endParaRPr lang="nl-NL" altLang="nl-NL">
              <a:latin typeface="Verdana" panose="020B0604030504040204" pitchFamily="34" charset="0"/>
            </a:endParaRPr>
          </a:p>
        </p:txBody>
      </p:sp>
    </p:spTree>
    <p:extLst>
      <p:ext uri="{BB962C8B-B14F-4D97-AF65-F5344CB8AC3E}">
        <p14:creationId xmlns:p14="http://schemas.microsoft.com/office/powerpoint/2010/main" val="2590475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5325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0F3A6E-DCC4-424F-B932-A82A49FF5947}" type="slidenum">
              <a:rPr lang="nl-NL" altLang="nl-NL">
                <a:latin typeface="Verdana" panose="020B0604030504040204" pitchFamily="34" charset="0"/>
              </a:rPr>
              <a:pPr>
                <a:spcBef>
                  <a:spcPct val="0"/>
                </a:spcBef>
              </a:pPr>
              <a:t>24</a:t>
            </a:fld>
            <a:endParaRPr lang="nl-NL" altLang="nl-NL">
              <a:latin typeface="Verdana" panose="020B0604030504040204" pitchFamily="34" charset="0"/>
            </a:endParaRPr>
          </a:p>
        </p:txBody>
      </p:sp>
    </p:spTree>
    <p:extLst>
      <p:ext uri="{BB962C8B-B14F-4D97-AF65-F5344CB8AC3E}">
        <p14:creationId xmlns:p14="http://schemas.microsoft.com/office/powerpoint/2010/main" val="37604353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NL" altLang="nl-NL" smtClean="0">
                <a:latin typeface="Arial" panose="020B0604020202020204" pitchFamily="34" charset="0"/>
                <a:cs typeface="Arial" panose="020B0604020202020204" pitchFamily="34" charset="0"/>
              </a:rPr>
              <a:t>Inzetten van Instagram ads gaat via Facebook. </a:t>
            </a:r>
          </a:p>
          <a:p>
            <a:pPr eaLnBrk="1" hangingPunct="1">
              <a:spcBef>
                <a:spcPct val="0"/>
              </a:spcBef>
            </a:pPr>
            <a:r>
              <a:rPr lang="nl-NL" altLang="nl-NL" smtClean="0">
                <a:latin typeface="Arial" panose="020B0604020202020204" pitchFamily="34" charset="0"/>
                <a:cs typeface="Arial" panose="020B0604020202020204" pitchFamily="34" charset="0"/>
              </a:rPr>
              <a:t>Instagram </a:t>
            </a:r>
          </a:p>
          <a:p>
            <a:pPr eaLnBrk="1" hangingPunct="1">
              <a:spcBef>
                <a:spcPct val="0"/>
              </a:spcBef>
            </a:pPr>
            <a:endParaRPr lang="nl-NL" altLang="nl-NL" smtClean="0"/>
          </a:p>
        </p:txBody>
      </p:sp>
      <p:sp>
        <p:nvSpPr>
          <p:cNvPr id="5427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8B81285-CDE7-48CF-9F8A-1777BFDB2D96}" type="slidenum">
              <a:rPr lang="nl-NL" altLang="nl-NL">
                <a:latin typeface="Verdana" panose="020B0604030504040204" pitchFamily="34" charset="0"/>
              </a:rPr>
              <a:pPr>
                <a:spcBef>
                  <a:spcPct val="0"/>
                </a:spcBef>
              </a:pPr>
              <a:t>25</a:t>
            </a:fld>
            <a:endParaRPr lang="nl-NL" altLang="nl-NL">
              <a:latin typeface="Verdana" panose="020B0604030504040204" pitchFamily="34" charset="0"/>
            </a:endParaRPr>
          </a:p>
        </p:txBody>
      </p:sp>
    </p:spTree>
    <p:extLst>
      <p:ext uri="{BB962C8B-B14F-4D97-AF65-F5344CB8AC3E}">
        <p14:creationId xmlns:p14="http://schemas.microsoft.com/office/powerpoint/2010/main" val="3327643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NL" altLang="nl-NL" smtClean="0"/>
              <a:t>Steeds minder interactie en bereik</a:t>
            </a:r>
          </a:p>
          <a:p>
            <a:pPr eaLnBrk="1" hangingPunct="1"/>
            <a:r>
              <a:rPr lang="nl-NL" altLang="nl-NL" smtClean="0"/>
              <a:t>Meer zakelijk</a:t>
            </a:r>
          </a:p>
          <a:p>
            <a:pPr eaLnBrk="1" hangingPunct="1"/>
            <a:r>
              <a:rPr lang="nl-NL" altLang="nl-NL" smtClean="0"/>
              <a:t>Vooral interessant voor business</a:t>
            </a:r>
          </a:p>
          <a:p>
            <a:pPr eaLnBrk="1" hangingPunct="1"/>
            <a:endParaRPr lang="nl-NL" altLang="nl-NL" smtClean="0"/>
          </a:p>
        </p:txBody>
      </p:sp>
      <p:sp>
        <p:nvSpPr>
          <p:cNvPr id="5530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6BBD9C3-77FE-409B-9157-F5A2C69CE7E2}" type="slidenum">
              <a:rPr lang="nl-NL" altLang="nl-NL">
                <a:latin typeface="Verdana" panose="020B0604030504040204" pitchFamily="34" charset="0"/>
              </a:rPr>
              <a:pPr>
                <a:spcBef>
                  <a:spcPct val="0"/>
                </a:spcBef>
              </a:pPr>
              <a:t>26</a:t>
            </a:fld>
            <a:endParaRPr lang="nl-NL" altLang="nl-NL">
              <a:latin typeface="Verdana" panose="020B0604030504040204" pitchFamily="34" charset="0"/>
            </a:endParaRPr>
          </a:p>
        </p:txBody>
      </p:sp>
    </p:spTree>
    <p:extLst>
      <p:ext uri="{BB962C8B-B14F-4D97-AF65-F5344CB8AC3E}">
        <p14:creationId xmlns:p14="http://schemas.microsoft.com/office/powerpoint/2010/main" val="10826386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a:p>
            <a:pPr eaLnBrk="1" hangingPunct="1"/>
            <a:endParaRPr lang="nl-NL" altLang="nl-NL" smtClean="0"/>
          </a:p>
        </p:txBody>
      </p:sp>
      <p:sp>
        <p:nvSpPr>
          <p:cNvPr id="5632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448E932-80CD-4DB7-BA65-2CDE90DA6CFD}" type="slidenum">
              <a:rPr lang="nl-NL" altLang="nl-NL">
                <a:latin typeface="Verdana" panose="020B0604030504040204" pitchFamily="34" charset="0"/>
              </a:rPr>
              <a:pPr>
                <a:spcBef>
                  <a:spcPct val="0"/>
                </a:spcBef>
              </a:pPr>
              <a:t>27</a:t>
            </a:fld>
            <a:endParaRPr lang="nl-NL" altLang="nl-NL">
              <a:latin typeface="Verdana" panose="020B0604030504040204" pitchFamily="34" charset="0"/>
            </a:endParaRPr>
          </a:p>
        </p:txBody>
      </p:sp>
    </p:spTree>
    <p:extLst>
      <p:ext uri="{BB962C8B-B14F-4D97-AF65-F5344CB8AC3E}">
        <p14:creationId xmlns:p14="http://schemas.microsoft.com/office/powerpoint/2010/main" val="37280289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5734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4D7A4AB-85C1-4CA0-AC1F-6DFB9EFBFB9C}" type="slidenum">
              <a:rPr lang="nl-NL" altLang="nl-NL">
                <a:latin typeface="Verdana" panose="020B0604030504040204" pitchFamily="34" charset="0"/>
              </a:rPr>
              <a:pPr>
                <a:spcBef>
                  <a:spcPct val="0"/>
                </a:spcBef>
              </a:pPr>
              <a:t>28</a:t>
            </a:fld>
            <a:endParaRPr lang="nl-NL" altLang="nl-NL">
              <a:latin typeface="Verdana" panose="020B0604030504040204" pitchFamily="34" charset="0"/>
            </a:endParaRPr>
          </a:p>
        </p:txBody>
      </p:sp>
    </p:spTree>
    <p:extLst>
      <p:ext uri="{BB962C8B-B14F-4D97-AF65-F5344CB8AC3E}">
        <p14:creationId xmlns:p14="http://schemas.microsoft.com/office/powerpoint/2010/main" val="8081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3379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14D1052-D8E0-4567-9B57-8B98DF26F0AD}" type="slidenum">
              <a:rPr lang="nl-NL" altLang="nl-NL">
                <a:latin typeface="Verdana" panose="020B0604030504040204" pitchFamily="34" charset="0"/>
              </a:rPr>
              <a:pPr>
                <a:spcBef>
                  <a:spcPct val="0"/>
                </a:spcBef>
              </a:pPr>
              <a:t>3</a:t>
            </a:fld>
            <a:endParaRPr lang="nl-NL" altLang="nl-NL">
              <a:latin typeface="Verdana" panose="020B0604030504040204" pitchFamily="34" charset="0"/>
            </a:endParaRPr>
          </a:p>
        </p:txBody>
      </p:sp>
    </p:spTree>
    <p:extLst>
      <p:ext uri="{BB962C8B-B14F-4D97-AF65-F5344CB8AC3E}">
        <p14:creationId xmlns:p14="http://schemas.microsoft.com/office/powerpoint/2010/main" val="2202361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348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4E1596-CEA0-45E3-8BCD-E2566D466BE5}" type="slidenum">
              <a:rPr lang="nl-NL" altLang="nl-NL">
                <a:latin typeface="Verdana" panose="020B0604030504040204" pitchFamily="34" charset="0"/>
              </a:rPr>
              <a:pPr>
                <a:spcBef>
                  <a:spcPct val="0"/>
                </a:spcBef>
              </a:pPr>
              <a:t>4</a:t>
            </a:fld>
            <a:endParaRPr lang="nl-NL" altLang="nl-NL">
              <a:latin typeface="Verdana" panose="020B0604030504040204" pitchFamily="34" charset="0"/>
            </a:endParaRPr>
          </a:p>
        </p:txBody>
      </p:sp>
    </p:spTree>
    <p:extLst>
      <p:ext uri="{BB962C8B-B14F-4D97-AF65-F5344CB8AC3E}">
        <p14:creationId xmlns:p14="http://schemas.microsoft.com/office/powerpoint/2010/main" val="13621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3584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0174EDD-4A7B-4627-BD1D-EE7F7A085470}" type="slidenum">
              <a:rPr lang="nl-NL" altLang="nl-NL">
                <a:latin typeface="Verdana" panose="020B0604030504040204" pitchFamily="34" charset="0"/>
              </a:rPr>
              <a:pPr>
                <a:spcBef>
                  <a:spcPct val="0"/>
                </a:spcBef>
              </a:pPr>
              <a:t>5</a:t>
            </a:fld>
            <a:endParaRPr lang="nl-NL" altLang="nl-NL">
              <a:latin typeface="Verdana" panose="020B0604030504040204" pitchFamily="34" charset="0"/>
            </a:endParaRPr>
          </a:p>
        </p:txBody>
      </p:sp>
    </p:spTree>
    <p:extLst>
      <p:ext uri="{BB962C8B-B14F-4D97-AF65-F5344CB8AC3E}">
        <p14:creationId xmlns:p14="http://schemas.microsoft.com/office/powerpoint/2010/main" val="1475314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a:p>
            <a:pPr eaLnBrk="1" hangingPunct="1"/>
            <a:endParaRPr lang="nl-NL" altLang="nl-NL" smtClean="0"/>
          </a:p>
        </p:txBody>
      </p:sp>
      <p:sp>
        <p:nvSpPr>
          <p:cNvPr id="368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017E360-D198-459D-8F97-BBE16F590AAA}" type="slidenum">
              <a:rPr lang="nl-NL" altLang="nl-NL">
                <a:latin typeface="Verdana" panose="020B0604030504040204" pitchFamily="34" charset="0"/>
              </a:rPr>
              <a:pPr>
                <a:spcBef>
                  <a:spcPct val="0"/>
                </a:spcBef>
              </a:pPr>
              <a:t>6</a:t>
            </a:fld>
            <a:endParaRPr lang="nl-NL" altLang="nl-NL">
              <a:latin typeface="Verdana" panose="020B0604030504040204" pitchFamily="34" charset="0"/>
            </a:endParaRPr>
          </a:p>
        </p:txBody>
      </p:sp>
    </p:spTree>
    <p:extLst>
      <p:ext uri="{BB962C8B-B14F-4D97-AF65-F5344CB8AC3E}">
        <p14:creationId xmlns:p14="http://schemas.microsoft.com/office/powerpoint/2010/main" val="1905976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3789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F43F0D0-A331-4801-A2FA-7ADABEB25D91}" type="slidenum">
              <a:rPr lang="nl-NL" altLang="nl-NL">
                <a:latin typeface="Verdana" panose="020B0604030504040204" pitchFamily="34" charset="0"/>
              </a:rPr>
              <a:pPr>
                <a:spcBef>
                  <a:spcPct val="0"/>
                </a:spcBef>
              </a:pPr>
              <a:t>7</a:t>
            </a:fld>
            <a:endParaRPr lang="nl-NL" altLang="nl-NL">
              <a:latin typeface="Verdana" panose="020B0604030504040204" pitchFamily="34" charset="0"/>
            </a:endParaRPr>
          </a:p>
        </p:txBody>
      </p:sp>
    </p:spTree>
    <p:extLst>
      <p:ext uri="{BB962C8B-B14F-4D97-AF65-F5344CB8AC3E}">
        <p14:creationId xmlns:p14="http://schemas.microsoft.com/office/powerpoint/2010/main" val="1248379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nl-NL" altLang="nl-NL" smtClean="0"/>
          </a:p>
        </p:txBody>
      </p:sp>
      <p:sp>
        <p:nvSpPr>
          <p:cNvPr id="389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627EB2-60F9-47F2-B3CA-723CA87D9009}" type="slidenum">
              <a:rPr lang="nl-NL" altLang="nl-NL">
                <a:latin typeface="Verdana" panose="020B0604030504040204" pitchFamily="34" charset="0"/>
              </a:rPr>
              <a:pPr>
                <a:spcBef>
                  <a:spcPct val="0"/>
                </a:spcBef>
              </a:pPr>
              <a:t>8</a:t>
            </a:fld>
            <a:endParaRPr lang="nl-NL" altLang="nl-NL">
              <a:latin typeface="Verdana" panose="020B0604030504040204" pitchFamily="34" charset="0"/>
            </a:endParaRPr>
          </a:p>
        </p:txBody>
      </p:sp>
    </p:spTree>
    <p:extLst>
      <p:ext uri="{BB962C8B-B14F-4D97-AF65-F5344CB8AC3E}">
        <p14:creationId xmlns:p14="http://schemas.microsoft.com/office/powerpoint/2010/main" val="2114545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smtClean="0"/>
          </a:p>
        </p:txBody>
      </p:sp>
      <p:sp>
        <p:nvSpPr>
          <p:cNvPr id="3994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31A3F34-BB92-422F-94CA-4DEA5EEC725A}" type="slidenum">
              <a:rPr lang="nl-NL" altLang="nl-NL">
                <a:latin typeface="Verdana" panose="020B0604030504040204" pitchFamily="34" charset="0"/>
              </a:rPr>
              <a:pPr>
                <a:spcBef>
                  <a:spcPct val="0"/>
                </a:spcBef>
              </a:pPr>
              <a:t>9</a:t>
            </a:fld>
            <a:endParaRPr lang="nl-NL" altLang="nl-NL">
              <a:latin typeface="Verdana" panose="020B0604030504040204" pitchFamily="34" charset="0"/>
            </a:endParaRPr>
          </a:p>
        </p:txBody>
      </p:sp>
    </p:spTree>
    <p:extLst>
      <p:ext uri="{BB962C8B-B14F-4D97-AF65-F5344CB8AC3E}">
        <p14:creationId xmlns:p14="http://schemas.microsoft.com/office/powerpoint/2010/main" val="1524044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de ondertitelstijl van het model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1623181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2727741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38925" y="0"/>
            <a:ext cx="2058988" cy="6126163"/>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0"/>
            <a:ext cx="6029325" cy="6126163"/>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1385468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149557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6"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3235894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2609529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9"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389174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5"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1703456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4"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2953923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198030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endParaRPr lang="nl-NL" alt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ltLang="nl-NL"/>
          </a:p>
        </p:txBody>
      </p:sp>
      <p:sp>
        <p:nvSpPr>
          <p:cNvPr id="7" name="Rectangle 6"/>
          <p:cNvSpPr>
            <a:spLocks noGrp="1" noChangeArrowheads="1"/>
          </p:cNvSpPr>
          <p:nvPr>
            <p:ph type="sldNum" sz="quarter" idx="12"/>
          </p:nvPr>
        </p:nvSpPr>
        <p:spPr>
          <a:ln/>
        </p:spPr>
        <p:txBody>
          <a:bodyPr/>
          <a:lstStyle>
            <a:lvl1pPr>
              <a:defRPr/>
            </a:lvl1pPr>
          </a:lstStyle>
          <a:p>
            <a:pPr>
              <a:defRPr/>
            </a:pPr>
            <a:r>
              <a:rPr lang="nl-NL"/>
              <a:t>12	</a:t>
            </a:r>
          </a:p>
        </p:txBody>
      </p:sp>
    </p:spTree>
    <p:extLst>
      <p:ext uri="{BB962C8B-B14F-4D97-AF65-F5344CB8AC3E}">
        <p14:creationId xmlns:p14="http://schemas.microsoft.com/office/powerpoint/2010/main" val="3331404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nl-NL" altLang="nl-NL"/>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nl-NL" altLang="nl-NL"/>
              <a:t>Klik om de opmaakprofielen van de modeltekst te bewerken</a:t>
            </a:r>
          </a:p>
          <a:p>
            <a:pPr lvl="1"/>
            <a:r>
              <a:rPr lang="nl-NL" altLang="nl-NL"/>
              <a:t>Tweede niveau</a:t>
            </a:r>
          </a:p>
          <a:p>
            <a:pPr lvl="2"/>
            <a:r>
              <a:rPr lang="nl-NL" altLang="nl-NL"/>
              <a:t>Derde niveau</a:t>
            </a:r>
          </a:p>
          <a:p>
            <a:pPr lvl="3"/>
            <a:r>
              <a:rPr lang="nl-NL" altLang="nl-NL"/>
              <a:t>Vierde niveau</a:t>
            </a:r>
          </a:p>
          <a:p>
            <a:pPr lvl="4"/>
            <a:r>
              <a:rPr lang="nl-NL" altLang="nl-NL"/>
              <a:t>Vijfde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Arial" charset="0"/>
                <a:cs typeface="Arial" charset="0"/>
              </a:defRPr>
            </a:lvl1pPr>
          </a:lstStyle>
          <a:p>
            <a:pPr>
              <a:defRPr/>
            </a:pPr>
            <a:endParaRPr lang="nl-NL" altLang="nl-N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atin typeface="Arial" charset="0"/>
                <a:cs typeface="Arial" charset="0"/>
              </a:defRPr>
            </a:lvl1pPr>
          </a:lstStyle>
          <a:p>
            <a:pPr>
              <a:defRPr/>
            </a:pPr>
            <a:endParaRPr lang="nl-NL" altLang="nl-N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ea typeface="+mn-ea"/>
                <a:cs typeface="+mn-cs"/>
              </a:defRPr>
            </a:lvl1pPr>
          </a:lstStyle>
          <a:p>
            <a:pPr>
              <a:defRPr/>
            </a:pPr>
            <a:r>
              <a:rPr lang="nl-NL"/>
              <a:t>12	</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b="1">
          <a:solidFill>
            <a:schemeClr val="tx2"/>
          </a:solidFill>
          <a:latin typeface="+mj-lt"/>
          <a:ea typeface="+mj-ea"/>
          <a:cs typeface="+mj-cs"/>
        </a:defRPr>
      </a:lvl1pPr>
      <a:lvl2pPr algn="l" rtl="0" eaLnBrk="0" fontAlgn="base" hangingPunct="0">
        <a:spcBef>
          <a:spcPct val="0"/>
        </a:spcBef>
        <a:spcAft>
          <a:spcPct val="0"/>
        </a:spcAft>
        <a:defRPr sz="4400" b="1">
          <a:solidFill>
            <a:schemeClr val="tx2"/>
          </a:solidFill>
          <a:latin typeface="Arial" charset="0"/>
        </a:defRPr>
      </a:lvl2pPr>
      <a:lvl3pPr algn="l" rtl="0" eaLnBrk="0" fontAlgn="base" hangingPunct="0">
        <a:spcBef>
          <a:spcPct val="0"/>
        </a:spcBef>
        <a:spcAft>
          <a:spcPct val="0"/>
        </a:spcAft>
        <a:defRPr sz="4400" b="1">
          <a:solidFill>
            <a:schemeClr val="tx2"/>
          </a:solidFill>
          <a:latin typeface="Arial" charset="0"/>
        </a:defRPr>
      </a:lvl3pPr>
      <a:lvl4pPr algn="l" rtl="0" eaLnBrk="0" fontAlgn="base" hangingPunct="0">
        <a:spcBef>
          <a:spcPct val="0"/>
        </a:spcBef>
        <a:spcAft>
          <a:spcPct val="0"/>
        </a:spcAft>
        <a:defRPr sz="4400" b="1">
          <a:solidFill>
            <a:schemeClr val="tx2"/>
          </a:solidFill>
          <a:latin typeface="Arial" charset="0"/>
        </a:defRPr>
      </a:lvl4pPr>
      <a:lvl5pPr algn="l" rtl="0" eaLnBrk="0" fontAlgn="base" hangingPunct="0">
        <a:spcBef>
          <a:spcPct val="0"/>
        </a:spcBef>
        <a:spcAft>
          <a:spcPct val="0"/>
        </a:spcAft>
        <a:defRPr sz="4400" b="1">
          <a:solidFill>
            <a:schemeClr val="tx2"/>
          </a:solidFill>
          <a:latin typeface="Arial" charset="0"/>
        </a:defRPr>
      </a:lvl5pPr>
      <a:lvl6pPr marL="457200" algn="l" rtl="0" fontAlgn="base">
        <a:spcBef>
          <a:spcPct val="0"/>
        </a:spcBef>
        <a:spcAft>
          <a:spcPct val="0"/>
        </a:spcAft>
        <a:defRPr sz="4400" b="1">
          <a:solidFill>
            <a:schemeClr val="tx2"/>
          </a:solidFill>
          <a:latin typeface="Arial" charset="0"/>
        </a:defRPr>
      </a:lvl6pPr>
      <a:lvl7pPr marL="914400" algn="l" rtl="0" fontAlgn="base">
        <a:spcBef>
          <a:spcPct val="0"/>
        </a:spcBef>
        <a:spcAft>
          <a:spcPct val="0"/>
        </a:spcAft>
        <a:defRPr sz="4400" b="1">
          <a:solidFill>
            <a:schemeClr val="tx2"/>
          </a:solidFill>
          <a:latin typeface="Arial" charset="0"/>
        </a:defRPr>
      </a:lvl7pPr>
      <a:lvl8pPr marL="1371600" algn="l" rtl="0" fontAlgn="base">
        <a:spcBef>
          <a:spcPct val="0"/>
        </a:spcBef>
        <a:spcAft>
          <a:spcPct val="0"/>
        </a:spcAft>
        <a:defRPr sz="4400" b="1">
          <a:solidFill>
            <a:schemeClr val="tx2"/>
          </a:solidFill>
          <a:latin typeface="Arial" charset="0"/>
        </a:defRPr>
      </a:lvl8pPr>
      <a:lvl9pPr marL="1828800" algn="l"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facebook.com/Enschede/insights/"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ads.twitter.com/user/enschede/home"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el 1"/>
          <p:cNvSpPr>
            <a:spLocks/>
          </p:cNvSpPr>
          <p:nvPr/>
        </p:nvSpPr>
        <p:spPr bwMode="auto">
          <a:xfrm>
            <a:off x="685800" y="1498600"/>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nl-NL" altLang="nl-NL" sz="4400" b="1">
                <a:solidFill>
                  <a:schemeClr val="tx2"/>
                </a:solidFill>
              </a:rPr>
              <a:t>Social Media Marketing</a:t>
            </a:r>
          </a:p>
          <a:p>
            <a:pPr algn="ctr" eaLnBrk="1" hangingPunct="1">
              <a:spcBef>
                <a:spcPct val="0"/>
              </a:spcBef>
              <a:buFontTx/>
              <a:buNone/>
            </a:pPr>
            <a:r>
              <a:rPr lang="nl-NL" altLang="nl-NL" sz="2400" b="1">
                <a:solidFill>
                  <a:schemeClr val="tx2"/>
                </a:solidFill>
              </a:rPr>
              <a:t>Petra Kamping |Ellen Engbers</a:t>
            </a:r>
          </a:p>
        </p:txBody>
      </p:sp>
      <p:pic>
        <p:nvPicPr>
          <p:cNvPr id="2051" name="Picture 2" descr="Afbeeldingsresultaat voor facebook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 y="3141663"/>
            <a:ext cx="2592388"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6" descr="Afbeeldingsresultaat voor instagram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3141663"/>
            <a:ext cx="2735262"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4" descr="Afbeeldingsresultaat voor twitter 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8700" y="3454400"/>
            <a:ext cx="25923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itel 1"/>
          <p:cNvSpPr>
            <a:spLocks noGrp="1"/>
          </p:cNvSpPr>
          <p:nvPr>
            <p:ph type="title"/>
          </p:nvPr>
        </p:nvSpPr>
        <p:spPr/>
        <p:txBody>
          <a:bodyPr/>
          <a:lstStyle/>
          <a:p>
            <a:pPr>
              <a:defRPr/>
            </a:pPr>
            <a:r>
              <a:rPr lang="nl-NL" altLang="nl-NL"/>
              <a:t>Welkom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algn="ctr">
              <a:defRPr/>
            </a:pPr>
            <a:r>
              <a:rPr lang="nl-NL" altLang="nl-NL"/>
              <a:t>TWITTER</a:t>
            </a:r>
          </a:p>
        </p:txBody>
      </p:sp>
      <p:sp>
        <p:nvSpPr>
          <p:cNvPr id="11267" name="Tijdelijke aanduiding voor inhoud 2"/>
          <p:cNvSpPr>
            <a:spLocks noGrp="1"/>
          </p:cNvSpPr>
          <p:nvPr>
            <p:ph idx="1"/>
          </p:nvPr>
        </p:nvSpPr>
        <p:spPr/>
        <p:txBody>
          <a:bodyPr/>
          <a:lstStyle/>
          <a:p>
            <a:pPr>
              <a:defRPr/>
            </a:pPr>
            <a:r>
              <a:rPr lang="nl-NL" altLang="nl-NL" sz="2800" smtClean="0"/>
              <a:t>71 – 100 karakters</a:t>
            </a:r>
          </a:p>
          <a:p>
            <a:pPr>
              <a:defRPr/>
            </a:pPr>
            <a:r>
              <a:rPr lang="nl-NL" altLang="nl-NL" sz="2800" smtClean="0"/>
              <a:t>Link kan het beste aan het begin van een tweet, geeft een hogere CTR</a:t>
            </a:r>
          </a:p>
          <a:p>
            <a:pPr>
              <a:defRPr/>
            </a:pPr>
            <a:r>
              <a:rPr lang="nl-NL" altLang="nl-NL" sz="2800" smtClean="0"/>
              <a:t>Afbeeldingen</a:t>
            </a:r>
          </a:p>
          <a:p>
            <a:pPr>
              <a:defRPr/>
            </a:pPr>
            <a:r>
              <a:rPr lang="nl-NL" altLang="nl-NL" sz="2800" smtClean="0"/>
              <a:t>Trending topics</a:t>
            </a:r>
          </a:p>
          <a:p>
            <a:pPr>
              <a:defRPr/>
            </a:pPr>
            <a:r>
              <a:rPr lang="nl-NL" altLang="nl-NL" sz="2800" smtClean="0"/>
              <a:t>Hashtags</a:t>
            </a:r>
          </a:p>
          <a:p>
            <a:pPr>
              <a:defRPr/>
            </a:pPr>
            <a:r>
              <a:rPr lang="nl-NL" altLang="nl-NL" sz="2800" smtClean="0"/>
              <a:t>Interactie (@...)</a:t>
            </a:r>
          </a:p>
          <a:p>
            <a:pPr>
              <a:defRPr/>
            </a:pPr>
            <a:endParaRPr lang="nl-NL" altLang="nl-NL"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p:txBody>
          <a:bodyPr/>
          <a:lstStyle/>
          <a:p>
            <a:pPr>
              <a:defRPr/>
            </a:pPr>
            <a:endParaRPr lang="nl-NL" altLang="nl-NL" smtClean="0"/>
          </a:p>
        </p:txBody>
      </p:sp>
      <p:sp>
        <p:nvSpPr>
          <p:cNvPr id="3" name="Tijdelijke aanduiding voor inhoud 2"/>
          <p:cNvSpPr>
            <a:spLocks noGrp="1"/>
          </p:cNvSpPr>
          <p:nvPr>
            <p:ph idx="1"/>
          </p:nvPr>
        </p:nvSpPr>
        <p:spPr/>
        <p:txBody>
          <a:bodyPr/>
          <a:lstStyle/>
          <a:p>
            <a:pPr algn="ctr">
              <a:defRPr/>
            </a:pPr>
            <a:endParaRPr lang="nl-NL" altLang="nl-NL" smtClean="0"/>
          </a:p>
          <a:p>
            <a:pPr algn="ctr">
              <a:buFontTx/>
              <a:buNone/>
              <a:defRPr/>
            </a:pPr>
            <a:r>
              <a:rPr lang="nl-NL" altLang="nl-NL" b="1" smtClean="0"/>
              <a:t>VERSCHILLENDE CONTENTTYPES</a:t>
            </a:r>
          </a:p>
        </p:txBody>
      </p:sp>
      <p:pic>
        <p:nvPicPr>
          <p:cNvPr id="12292" name="Picture 2" descr="Afbeeldingsresultaat voor content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2997200"/>
            <a:ext cx="3810000" cy="290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p:txBody>
          <a:bodyPr/>
          <a:lstStyle/>
          <a:p>
            <a:pPr algn="ctr">
              <a:defRPr/>
            </a:pPr>
            <a:r>
              <a:rPr lang="nl-NL" altLang="nl-NL"/>
              <a:t>X VS Y</a:t>
            </a:r>
          </a:p>
        </p:txBody>
      </p:sp>
      <p:pic>
        <p:nvPicPr>
          <p:cNvPr id="13315" name="Afbeelding 3"/>
          <p:cNvPicPr>
            <a:picLocks noChangeAspect="1" noChangeArrowheads="1"/>
          </p:cNvPicPr>
          <p:nvPr/>
        </p:nvPicPr>
        <p:blipFill>
          <a:blip r:embed="rId3">
            <a:extLst>
              <a:ext uri="{28A0092B-C50C-407E-A947-70E740481C1C}">
                <a14:useLocalDpi xmlns:a14="http://schemas.microsoft.com/office/drawing/2010/main" val="0"/>
              </a:ext>
            </a:extLst>
          </a:blip>
          <a:srcRect l="7011" t="14104" r="45572" b="9145"/>
          <a:stretch>
            <a:fillRect/>
          </a:stretch>
        </p:blipFill>
        <p:spPr bwMode="auto">
          <a:xfrm>
            <a:off x="179388" y="1582738"/>
            <a:ext cx="4695825"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Afbeelding 4"/>
          <p:cNvPicPr>
            <a:picLocks noChangeAspect="1" noChangeArrowheads="1"/>
          </p:cNvPicPr>
          <p:nvPr/>
        </p:nvPicPr>
        <p:blipFill>
          <a:blip r:embed="rId4">
            <a:extLst>
              <a:ext uri="{28A0092B-C50C-407E-A947-70E740481C1C}">
                <a14:useLocalDpi xmlns:a14="http://schemas.microsoft.com/office/drawing/2010/main" val="0"/>
              </a:ext>
            </a:extLst>
          </a:blip>
          <a:srcRect l="38376" t="20663" r="29337" b="13409"/>
          <a:stretch>
            <a:fillRect/>
          </a:stretch>
        </p:blipFill>
        <p:spPr bwMode="auto">
          <a:xfrm>
            <a:off x="5011738" y="1125538"/>
            <a:ext cx="4098925" cy="470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algn="ctr">
              <a:defRPr/>
            </a:pPr>
            <a:r>
              <a:rPr lang="nl-NL" altLang="nl-NL"/>
              <a:t>ABC VRAAG</a:t>
            </a:r>
          </a:p>
        </p:txBody>
      </p:sp>
      <p:pic>
        <p:nvPicPr>
          <p:cNvPr id="14339" name="Afbeelding 3"/>
          <p:cNvPicPr>
            <a:picLocks noChangeAspect="1" noChangeArrowheads="1"/>
          </p:cNvPicPr>
          <p:nvPr/>
        </p:nvPicPr>
        <p:blipFill>
          <a:blip r:embed="rId3">
            <a:extLst>
              <a:ext uri="{28A0092B-C50C-407E-A947-70E740481C1C}">
                <a14:useLocalDpi xmlns:a14="http://schemas.microsoft.com/office/drawing/2010/main" val="0"/>
              </a:ext>
            </a:extLst>
          </a:blip>
          <a:srcRect l="22668" t="21930" r="45308" b="7344"/>
          <a:stretch>
            <a:fillRect/>
          </a:stretch>
        </p:blipFill>
        <p:spPr bwMode="auto">
          <a:xfrm>
            <a:off x="2843213" y="1235075"/>
            <a:ext cx="352901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algn="ctr">
              <a:defRPr/>
            </a:pPr>
            <a:r>
              <a:rPr lang="nl-NL" altLang="nl-NL"/>
              <a:t>STEL (GOEDE) VRAGEN</a:t>
            </a:r>
          </a:p>
        </p:txBody>
      </p:sp>
      <p:sp>
        <p:nvSpPr>
          <p:cNvPr id="15363" name="Rechthoek 3"/>
          <p:cNvSpPr>
            <a:spLocks noChangeArrowheads="1"/>
          </p:cNvSpPr>
          <p:nvPr/>
        </p:nvSpPr>
        <p:spPr bwMode="auto">
          <a:xfrm>
            <a:off x="468313" y="1484313"/>
            <a:ext cx="8135937"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2800"/>
              <a:t>Stel, jij krijgt de kans om één ding te veranderen aan de stad. Wat zou dat zijn?</a:t>
            </a:r>
          </a:p>
          <a:p>
            <a:pPr eaLnBrk="1" hangingPunct="1">
              <a:spcBef>
                <a:spcPct val="0"/>
              </a:spcBef>
              <a:buFontTx/>
              <a:buNone/>
            </a:pPr>
            <a:endParaRPr lang="nl-NL" altLang="nl-NL" sz="2800"/>
          </a:p>
          <a:p>
            <a:pPr algn="ctr" eaLnBrk="1" hangingPunct="1">
              <a:spcBef>
                <a:spcPct val="0"/>
              </a:spcBef>
              <a:buFontTx/>
              <a:buNone/>
            </a:pPr>
            <a:r>
              <a:rPr lang="nl-NL" altLang="nl-NL" sz="2800" b="1"/>
              <a:t>Of</a:t>
            </a:r>
          </a:p>
          <a:p>
            <a:pPr eaLnBrk="1" hangingPunct="1">
              <a:spcBef>
                <a:spcPct val="0"/>
              </a:spcBef>
              <a:buFontTx/>
              <a:buNone/>
            </a:pPr>
            <a:endParaRPr lang="nl-NL" altLang="nl-NL" sz="2800"/>
          </a:p>
          <a:p>
            <a:pPr eaLnBrk="1" hangingPunct="1">
              <a:spcBef>
                <a:spcPct val="0"/>
              </a:spcBef>
              <a:buFontTx/>
              <a:buNone/>
            </a:pPr>
            <a:r>
              <a:rPr lang="nl-NL" altLang="nl-NL" sz="2800"/>
              <a:t>Wij zijn benieuwd naar jouw mening. Vind jij dat de winkels elke zondag open moeten zijn?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pPr algn="ctr">
              <a:defRPr/>
            </a:pPr>
            <a:r>
              <a:rPr lang="nl-NL" altLang="nl-NL"/>
              <a:t>LIKE VS SHARE</a:t>
            </a:r>
          </a:p>
        </p:txBody>
      </p:sp>
      <p:pic>
        <p:nvPicPr>
          <p:cNvPr id="16387" name="Picture 4" descr="Afbeeldingsresultaat voor like vs sh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8014">
            <a:off x="3714750" y="1981200"/>
            <a:ext cx="513715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hthoek 4"/>
          <p:cNvSpPr>
            <a:spLocks noChangeArrowheads="1"/>
          </p:cNvSpPr>
          <p:nvPr/>
        </p:nvSpPr>
        <p:spPr bwMode="auto">
          <a:xfrm>
            <a:off x="179388" y="2228850"/>
            <a:ext cx="4572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nl-NL" altLang="nl-NL" sz="1800"/>
              <a:t>Waar gaat jouw voorkeur naar uit? </a:t>
            </a:r>
          </a:p>
          <a:p>
            <a:pPr eaLnBrk="1" hangingPunct="1">
              <a:spcBef>
                <a:spcPct val="0"/>
              </a:spcBef>
              <a:buFontTx/>
              <a:buNone/>
            </a:pPr>
            <a:endParaRPr lang="nl-NL" altLang="nl-NL" sz="1800"/>
          </a:p>
          <a:p>
            <a:pPr eaLnBrk="1" hangingPunct="1">
              <a:spcBef>
                <a:spcPct val="0"/>
              </a:spcBef>
              <a:buFontTx/>
              <a:buNone/>
            </a:pPr>
            <a:r>
              <a:rPr lang="nl-NL" altLang="nl-NL" sz="1800"/>
              <a:t>Like	=  Peer</a:t>
            </a:r>
          </a:p>
          <a:p>
            <a:pPr eaLnBrk="1" hangingPunct="1">
              <a:spcBef>
                <a:spcPct val="0"/>
              </a:spcBef>
              <a:buFontTx/>
              <a:buNone/>
            </a:pPr>
            <a:r>
              <a:rPr lang="nl-NL" altLang="nl-NL" sz="1800"/>
              <a:t>Share	 = Appel</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p:txBody>
          <a:bodyPr/>
          <a:lstStyle/>
          <a:p>
            <a:pPr algn="ctr">
              <a:defRPr/>
            </a:pPr>
            <a:r>
              <a:rPr lang="nl-NL" altLang="nl-NL"/>
              <a:t>BETREK JOUW FANS</a:t>
            </a:r>
          </a:p>
        </p:txBody>
      </p:sp>
      <p:pic>
        <p:nvPicPr>
          <p:cNvPr id="17411" name="Picture 2"/>
          <p:cNvPicPr>
            <a:picLocks noChangeAspect="1" noChangeArrowheads="1"/>
          </p:cNvPicPr>
          <p:nvPr/>
        </p:nvPicPr>
        <p:blipFill>
          <a:blip r:embed="rId2">
            <a:extLst>
              <a:ext uri="{28A0092B-C50C-407E-A947-70E740481C1C}">
                <a14:useLocalDpi xmlns:a14="http://schemas.microsoft.com/office/drawing/2010/main" val="0"/>
              </a:ext>
            </a:extLst>
          </a:blip>
          <a:srcRect l="23070" t="23724" r="45792" b="4182"/>
          <a:stretch>
            <a:fillRect/>
          </a:stretch>
        </p:blipFill>
        <p:spPr bwMode="auto">
          <a:xfrm>
            <a:off x="2700338" y="1268413"/>
            <a:ext cx="3538537"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pPr algn="ctr">
              <a:defRPr/>
            </a:pPr>
            <a:r>
              <a:rPr lang="nl-NL" altLang="nl-NL"/>
              <a:t>GEEF HANDIGE TIPS</a:t>
            </a:r>
          </a:p>
        </p:txBody>
      </p:sp>
      <p:sp>
        <p:nvSpPr>
          <p:cNvPr id="18435" name="Tijdelijke aanduiding voor inhoud 2"/>
          <p:cNvSpPr>
            <a:spLocks noGrp="1"/>
          </p:cNvSpPr>
          <p:nvPr>
            <p:ph idx="1"/>
          </p:nvPr>
        </p:nvSpPr>
        <p:spPr/>
        <p:txBody>
          <a:bodyPr/>
          <a:lstStyle/>
          <a:p>
            <a:pPr>
              <a:defRPr/>
            </a:pPr>
            <a:endParaRPr lang="nl-NL" altLang="nl-NL" smtClean="0"/>
          </a:p>
        </p:txBody>
      </p:sp>
      <p:pic>
        <p:nvPicPr>
          <p:cNvPr id="18436" name="Picture 2"/>
          <p:cNvPicPr>
            <a:picLocks noChangeAspect="1" noChangeArrowheads="1"/>
          </p:cNvPicPr>
          <p:nvPr/>
        </p:nvPicPr>
        <p:blipFill>
          <a:blip r:embed="rId3">
            <a:extLst>
              <a:ext uri="{28A0092B-C50C-407E-A947-70E740481C1C}">
                <a14:useLocalDpi xmlns:a14="http://schemas.microsoft.com/office/drawing/2010/main" val="0"/>
              </a:ext>
            </a:extLst>
          </a:blip>
          <a:srcRect l="22665" t="22221" r="45667" b="7724"/>
          <a:stretch>
            <a:fillRect/>
          </a:stretch>
        </p:blipFill>
        <p:spPr bwMode="auto">
          <a:xfrm>
            <a:off x="468313" y="1125538"/>
            <a:ext cx="3897312" cy="4849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3"/>
          <p:cNvPicPr>
            <a:picLocks noChangeAspect="1" noChangeArrowheads="1"/>
          </p:cNvPicPr>
          <p:nvPr/>
        </p:nvPicPr>
        <p:blipFill>
          <a:blip r:embed="rId4">
            <a:extLst>
              <a:ext uri="{28A0092B-C50C-407E-A947-70E740481C1C}">
                <a14:useLocalDpi xmlns:a14="http://schemas.microsoft.com/office/drawing/2010/main" val="0"/>
              </a:ext>
            </a:extLst>
          </a:blip>
          <a:srcRect l="23000" t="26224" r="45584" b="8739"/>
          <a:stretch>
            <a:fillRect/>
          </a:stretch>
        </p:blipFill>
        <p:spPr bwMode="auto">
          <a:xfrm>
            <a:off x="4694238" y="1144588"/>
            <a:ext cx="4148137" cy="4830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p:txBody>
          <a:bodyPr/>
          <a:lstStyle/>
          <a:p>
            <a:pPr algn="ctr">
              <a:defRPr/>
            </a:pPr>
            <a:r>
              <a:rPr lang="nl-NL" altLang="nl-NL"/>
              <a:t>ZOEK INTERACTIE OP</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l="4346" t="30345" r="28621" b="13013"/>
          <a:stretch>
            <a:fillRect/>
          </a:stretch>
        </p:blipFill>
        <p:spPr bwMode="auto">
          <a:xfrm>
            <a:off x="323850" y="1628775"/>
            <a:ext cx="8280400" cy="3935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p:txBody>
          <a:bodyPr/>
          <a:lstStyle/>
          <a:p>
            <a:pPr algn="ctr">
              <a:defRPr/>
            </a:pPr>
            <a:r>
              <a:rPr lang="nl-NL" altLang="nl-NL"/>
              <a:t>INSPELEN OP ACTUALITEIT</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l="5482" t="31882" r="27585" b="13013"/>
          <a:stretch>
            <a:fillRect/>
          </a:stretch>
        </p:blipFill>
        <p:spPr bwMode="auto">
          <a:xfrm>
            <a:off x="395288" y="1700213"/>
            <a:ext cx="8243887"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p:txBody>
          <a:bodyPr/>
          <a:lstStyle/>
          <a:p>
            <a:pPr>
              <a:defRPr/>
            </a:pPr>
            <a:r>
              <a:rPr lang="nl-NL" altLang="nl-NL"/>
              <a:t>Inhoud</a:t>
            </a:r>
          </a:p>
        </p:txBody>
      </p:sp>
      <p:sp>
        <p:nvSpPr>
          <p:cNvPr id="3" name="Tijdelijke aanduiding voor inhoud 2"/>
          <p:cNvSpPr>
            <a:spLocks noGrp="1"/>
          </p:cNvSpPr>
          <p:nvPr>
            <p:ph idx="1"/>
          </p:nvPr>
        </p:nvSpPr>
        <p:spPr/>
        <p:txBody>
          <a:bodyPr/>
          <a:lstStyle/>
          <a:p>
            <a:pPr eaLnBrk="1" hangingPunct="1">
              <a:defRPr/>
            </a:pPr>
            <a:r>
              <a:rPr lang="nl-NL" altLang="nl-NL" dirty="0" smtClean="0"/>
              <a:t>Even voorstellen</a:t>
            </a:r>
          </a:p>
          <a:p>
            <a:pPr eaLnBrk="1" hangingPunct="1">
              <a:defRPr/>
            </a:pPr>
            <a:r>
              <a:rPr lang="nl-NL" altLang="nl-NL" dirty="0" smtClean="0"/>
              <a:t>Visuele Content</a:t>
            </a:r>
          </a:p>
          <a:p>
            <a:pPr eaLnBrk="1" hangingPunct="1">
              <a:defRPr/>
            </a:pPr>
            <a:r>
              <a:rPr lang="nl-NL" altLang="nl-NL" dirty="0" smtClean="0"/>
              <a:t>Content per </a:t>
            </a:r>
            <a:r>
              <a:rPr lang="nl-NL" altLang="nl-NL" dirty="0" err="1" smtClean="0"/>
              <a:t>social</a:t>
            </a:r>
            <a:r>
              <a:rPr lang="nl-NL" altLang="nl-NL" dirty="0" smtClean="0"/>
              <a:t> media kanaal</a:t>
            </a:r>
          </a:p>
          <a:p>
            <a:pPr eaLnBrk="1" hangingPunct="1">
              <a:defRPr/>
            </a:pPr>
            <a:r>
              <a:rPr lang="nl-NL" altLang="nl-NL" dirty="0" smtClean="0"/>
              <a:t>Verschillende </a:t>
            </a:r>
            <a:r>
              <a:rPr lang="nl-NL" altLang="nl-NL" dirty="0" err="1" smtClean="0"/>
              <a:t>contenttypes</a:t>
            </a:r>
            <a:endParaRPr lang="nl-NL" altLang="nl-NL" dirty="0" smtClean="0"/>
          </a:p>
          <a:p>
            <a:pPr eaLnBrk="1" hangingPunct="1">
              <a:defRPr/>
            </a:pPr>
            <a:r>
              <a:rPr lang="nl-NL" altLang="nl-NL" dirty="0" smtClean="0"/>
              <a:t>Adverteren op </a:t>
            </a:r>
            <a:r>
              <a:rPr lang="nl-NL" altLang="nl-NL" dirty="0" err="1" smtClean="0"/>
              <a:t>social</a:t>
            </a:r>
            <a:r>
              <a:rPr lang="nl-NL" altLang="nl-NL" dirty="0" smtClean="0"/>
              <a:t> media</a:t>
            </a:r>
          </a:p>
          <a:p>
            <a:pPr eaLnBrk="1" hangingPunct="1">
              <a:defRPr/>
            </a:pPr>
            <a:r>
              <a:rPr lang="nl-NL" altLang="nl-NL" dirty="0" smtClean="0"/>
              <a:t>Analyse: statistieken meten</a:t>
            </a:r>
          </a:p>
          <a:p>
            <a:pPr eaLnBrk="1" hangingPunct="1">
              <a:defRPr/>
            </a:pPr>
            <a:r>
              <a:rPr lang="nl-NL" altLang="nl-NL" dirty="0" smtClean="0"/>
              <a:t>Contentplanning</a:t>
            </a:r>
          </a:p>
          <a:p>
            <a:pPr>
              <a:buFontTx/>
              <a:buNone/>
              <a:defRPr/>
            </a:pPr>
            <a:endParaRPr lang="nl-NL" altLang="nl-NL"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pPr algn="ctr">
              <a:defRPr/>
            </a:pPr>
            <a:r>
              <a:rPr lang="nl-NL" altLang="nl-NL"/>
              <a:t>CONTENTPLANNING</a:t>
            </a:r>
          </a:p>
        </p:txBody>
      </p:sp>
      <p:sp>
        <p:nvSpPr>
          <p:cNvPr id="3" name="Tijdelijke aanduiding voor inhoud 2"/>
          <p:cNvSpPr>
            <a:spLocks noGrp="1"/>
          </p:cNvSpPr>
          <p:nvPr>
            <p:ph idx="1"/>
          </p:nvPr>
        </p:nvSpPr>
        <p:spPr/>
        <p:txBody>
          <a:bodyPr/>
          <a:lstStyle/>
          <a:p>
            <a:pPr>
              <a:defRPr/>
            </a:pPr>
            <a:r>
              <a:rPr lang="nl-NL" altLang="nl-NL" smtClean="0"/>
              <a:t>Bepaal van te voren wat je op welke dag wilt vertellen</a:t>
            </a:r>
          </a:p>
          <a:p>
            <a:pPr>
              <a:defRPr/>
            </a:pPr>
            <a:r>
              <a:rPr lang="nl-NL" altLang="nl-NL" smtClean="0"/>
              <a:t>Stem af wie wat doet</a:t>
            </a:r>
          </a:p>
          <a:p>
            <a:pPr>
              <a:defRPr/>
            </a:pPr>
            <a:r>
              <a:rPr lang="nl-NL" altLang="nl-NL" smtClean="0"/>
              <a:t>Wat zet je op welk kanaal?</a:t>
            </a:r>
          </a:p>
          <a:p>
            <a:pPr>
              <a:buFontTx/>
              <a:buNone/>
              <a:defRPr/>
            </a:pPr>
            <a:endParaRPr lang="nl-NL" altLang="nl-NL"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p:txBody>
          <a:bodyPr/>
          <a:lstStyle/>
          <a:p>
            <a:pPr>
              <a:defRPr/>
            </a:pPr>
            <a:endParaRPr lang="nl-NL" altLang="nl-NL" smtClean="0"/>
          </a:p>
        </p:txBody>
      </p:sp>
      <p:sp>
        <p:nvSpPr>
          <p:cNvPr id="24579" name="Tijdelijke aanduiding voor inhoud 2"/>
          <p:cNvSpPr>
            <a:spLocks noGrp="1"/>
          </p:cNvSpPr>
          <p:nvPr>
            <p:ph idx="1"/>
          </p:nvPr>
        </p:nvSpPr>
        <p:spPr/>
        <p:txBody>
          <a:bodyPr/>
          <a:lstStyle/>
          <a:p>
            <a:pPr marL="0" indent="0" algn="ctr">
              <a:buFontTx/>
              <a:buNone/>
              <a:defRPr/>
            </a:pPr>
            <a:endParaRPr lang="nl-NL" altLang="nl-NL" b="1" smtClean="0"/>
          </a:p>
          <a:p>
            <a:pPr marL="0" indent="0" algn="ctr">
              <a:buFontTx/>
              <a:buNone/>
              <a:defRPr/>
            </a:pPr>
            <a:endParaRPr lang="nl-NL" altLang="nl-NL" b="1" smtClean="0"/>
          </a:p>
          <a:p>
            <a:pPr marL="0" indent="0" algn="ctr">
              <a:buFontTx/>
              <a:buNone/>
              <a:defRPr/>
            </a:pPr>
            <a:endParaRPr lang="nl-NL" altLang="nl-NL" b="1" smtClean="0"/>
          </a:p>
          <a:p>
            <a:pPr marL="0" indent="0" algn="ctr">
              <a:buFontTx/>
              <a:buNone/>
              <a:defRPr/>
            </a:pPr>
            <a:r>
              <a:rPr lang="nl-NL" altLang="nl-NL" b="1" smtClean="0"/>
              <a:t>ADVERTEREN OP SOCIAL MEDIA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defRPr/>
            </a:pPr>
            <a:r>
              <a:rPr lang="nl-NL" altLang="nl-NL" sz="4000" smtClean="0">
                <a:cs typeface="Arial" charset="0"/>
              </a:rPr>
              <a:t/>
            </a:r>
            <a:br>
              <a:rPr lang="nl-NL" altLang="nl-NL" sz="4000" smtClean="0">
                <a:cs typeface="Arial" charset="0"/>
              </a:rPr>
            </a:br>
            <a:r>
              <a:rPr lang="nl-NL" altLang="nl-NL" sz="4000" smtClean="0">
                <a:cs typeface="Arial" charset="0"/>
              </a:rPr>
              <a:t/>
            </a:r>
            <a:br>
              <a:rPr lang="nl-NL" altLang="nl-NL" sz="4000" smtClean="0">
                <a:cs typeface="Arial" charset="0"/>
              </a:rPr>
            </a:br>
            <a:r>
              <a:rPr lang="nl-NL" altLang="nl-NL" sz="4000" smtClean="0">
                <a:cs typeface="Arial" charset="0"/>
              </a:rPr>
              <a:t/>
            </a:r>
            <a:br>
              <a:rPr lang="nl-NL" altLang="nl-NL" sz="4000" smtClean="0">
                <a:cs typeface="Arial" charset="0"/>
              </a:rPr>
            </a:br>
            <a:r>
              <a:rPr lang="nl-NL" altLang="nl-NL" sz="4000" smtClean="0">
                <a:cs typeface="Arial" charset="0"/>
              </a:rPr>
              <a:t/>
            </a:r>
            <a:br>
              <a:rPr lang="nl-NL" altLang="nl-NL" sz="4000" smtClean="0">
                <a:cs typeface="Arial" charset="0"/>
              </a:rPr>
            </a:br>
            <a:r>
              <a:rPr lang="nl-NL" altLang="nl-NL" sz="4000" smtClean="0">
                <a:cs typeface="Arial" charset="0"/>
              </a:rPr>
              <a:t/>
            </a:r>
            <a:br>
              <a:rPr lang="nl-NL" altLang="nl-NL" sz="4000" smtClean="0">
                <a:cs typeface="Arial" charset="0"/>
              </a:rPr>
            </a:br>
            <a:r>
              <a:rPr lang="nl-NL" altLang="nl-NL" sz="4000" smtClean="0">
                <a:cs typeface="Arial" charset="0"/>
              </a:rPr>
              <a:t/>
            </a:r>
            <a:br>
              <a:rPr lang="nl-NL" altLang="nl-NL" sz="4000" smtClean="0">
                <a:cs typeface="Arial" charset="0"/>
              </a:rPr>
            </a:br>
            <a:r>
              <a:rPr lang="nl-NL" altLang="nl-NL" sz="4000" smtClean="0">
                <a:cs typeface="Arial" charset="0"/>
              </a:rPr>
              <a:t/>
            </a:r>
            <a:br>
              <a:rPr lang="nl-NL" altLang="nl-NL" sz="4000" smtClean="0">
                <a:cs typeface="Arial" charset="0"/>
              </a:rPr>
            </a:br>
            <a:r>
              <a:rPr lang="nl-NL" altLang="nl-NL" sz="4000" smtClean="0">
                <a:cs typeface="Arial" charset="0"/>
              </a:rPr>
              <a:t/>
            </a:r>
            <a:br>
              <a:rPr lang="nl-NL" altLang="nl-NL" sz="4000" smtClean="0">
                <a:cs typeface="Arial" charset="0"/>
              </a:rPr>
            </a:br>
            <a:endParaRPr lang="nl-NL" altLang="nl-NL" sz="4000" smtClean="0">
              <a:cs typeface="Arial" charset="0"/>
            </a:endParaRPr>
          </a:p>
        </p:txBody>
      </p:sp>
      <p:pic>
        <p:nvPicPr>
          <p:cNvPr id="23555" name="Picture 2" descr="Afbeeldingsresultaat voor facebook advertenti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38" y="-100013"/>
            <a:ext cx="9409113" cy="7058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4">
            <a:extLst>
              <a:ext uri="{28A0092B-C50C-407E-A947-70E740481C1C}">
                <a14:useLocalDpi xmlns:a14="http://schemas.microsoft.com/office/drawing/2010/main" val="0"/>
              </a:ext>
            </a:extLst>
          </a:blip>
          <a:srcRect l="36082" t="31018" r="38396" b="26080"/>
          <a:stretch>
            <a:fillRect/>
          </a:stretch>
        </p:blipFill>
        <p:spPr bwMode="auto">
          <a:xfrm>
            <a:off x="5499100" y="3406775"/>
            <a:ext cx="3889375" cy="353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68313" y="28575"/>
            <a:ext cx="8229600" cy="1143000"/>
          </a:xfrm>
        </p:spPr>
        <p:txBody>
          <a:bodyPr/>
          <a:lstStyle/>
          <a:p>
            <a:pPr algn="ctr">
              <a:defRPr/>
            </a:pPr>
            <a:r>
              <a:rPr lang="nl-NL" altLang="nl-NL"/>
              <a:t>MEER BEREIK</a:t>
            </a:r>
          </a:p>
        </p:txBody>
      </p:sp>
      <p:pic>
        <p:nvPicPr>
          <p:cNvPr id="26627" name="Picture 2"/>
          <p:cNvPicPr>
            <a:picLocks noGrp="1" noChangeAspect="1" noChangeArrowheads="1"/>
          </p:cNvPicPr>
          <p:nvPr>
            <p:ph idx="1"/>
          </p:nvPr>
        </p:nvPicPr>
        <p:blipFill>
          <a:blip r:embed="rId3"/>
          <a:srcRect l="22552" t="32735" r="25931" b="24414"/>
          <a:stretch>
            <a:fillRect/>
          </a:stretch>
        </p:blipFill>
        <p:spPr>
          <a:xfrm>
            <a:off x="646113" y="2027238"/>
            <a:ext cx="7851775" cy="3671887"/>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el 1"/>
          <p:cNvSpPr>
            <a:spLocks noGrp="1"/>
          </p:cNvSpPr>
          <p:nvPr>
            <p:ph type="title"/>
          </p:nvPr>
        </p:nvSpPr>
        <p:spPr/>
        <p:txBody>
          <a:bodyPr/>
          <a:lstStyle/>
          <a:p>
            <a:pPr algn="ctr">
              <a:defRPr/>
            </a:pPr>
            <a:r>
              <a:rPr lang="nl-NL" altLang="nl-NL"/>
              <a:t>TARGETING</a:t>
            </a:r>
          </a:p>
        </p:txBody>
      </p:sp>
      <p:pic>
        <p:nvPicPr>
          <p:cNvPr id="25603" name="Picture 2" descr="Afbeeldingsresultaat voor target facebook voorbee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3" y="1628775"/>
            <a:ext cx="7748587" cy="413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el 1"/>
          <p:cNvSpPr>
            <a:spLocks noGrp="1"/>
          </p:cNvSpPr>
          <p:nvPr>
            <p:ph type="title"/>
          </p:nvPr>
        </p:nvSpPr>
        <p:spPr/>
        <p:txBody>
          <a:bodyPr/>
          <a:lstStyle/>
          <a:p>
            <a:pPr algn="ctr">
              <a:defRPr/>
            </a:pPr>
            <a:r>
              <a:rPr lang="nl-NL" altLang="nl-NL"/>
              <a:t>INSTAGRAM</a:t>
            </a:r>
          </a:p>
        </p:txBody>
      </p:sp>
      <p:sp>
        <p:nvSpPr>
          <p:cNvPr id="5" name="Tijdelijke aanduiding voor inhoud 3"/>
          <p:cNvSpPr txBox="1">
            <a:spLocks/>
          </p:cNvSpPr>
          <p:nvPr/>
        </p:nvSpPr>
        <p:spPr bwMode="auto">
          <a:xfrm>
            <a:off x="449263" y="1268413"/>
            <a:ext cx="82296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nl-NL" sz="3000" b="1" kern="0" dirty="0" smtClean="0">
                <a:cs typeface="Arial" panose="020B0604020202020204" pitchFamily="34" charset="0"/>
              </a:rPr>
              <a:t>Call </a:t>
            </a:r>
            <a:r>
              <a:rPr lang="nl-NL" sz="3000" b="1" kern="0" dirty="0" err="1" smtClean="0">
                <a:cs typeface="Arial" panose="020B0604020202020204" pitchFamily="34" charset="0"/>
              </a:rPr>
              <a:t>to</a:t>
            </a:r>
            <a:r>
              <a:rPr lang="nl-NL" sz="3000" b="1" kern="0" dirty="0" smtClean="0">
                <a:cs typeface="Arial" panose="020B0604020202020204" pitchFamily="34" charset="0"/>
              </a:rPr>
              <a:t> action</a:t>
            </a:r>
          </a:p>
          <a:p>
            <a:pPr>
              <a:buFontTx/>
              <a:buChar char="-"/>
              <a:defRPr/>
            </a:pPr>
            <a:r>
              <a:rPr lang="nl-NL" sz="3000" kern="0" dirty="0" smtClean="0">
                <a:cs typeface="Arial" panose="020B0604020202020204" pitchFamily="34" charset="0"/>
              </a:rPr>
              <a:t>Meer info</a:t>
            </a:r>
          </a:p>
          <a:p>
            <a:pPr>
              <a:buFontTx/>
              <a:buChar char="-"/>
              <a:defRPr/>
            </a:pPr>
            <a:r>
              <a:rPr lang="nl-NL" sz="3000" kern="0" dirty="0" smtClean="0">
                <a:cs typeface="Arial" panose="020B0604020202020204" pitchFamily="34" charset="0"/>
              </a:rPr>
              <a:t>Schrijf je in</a:t>
            </a:r>
          </a:p>
          <a:p>
            <a:pPr>
              <a:buFontTx/>
              <a:buChar char="-"/>
              <a:defRPr/>
            </a:pPr>
            <a:r>
              <a:rPr lang="nl-NL" sz="3000" kern="0" dirty="0" smtClean="0">
                <a:cs typeface="Arial" panose="020B0604020202020204" pitchFamily="34" charset="0"/>
              </a:rPr>
              <a:t>Koop nu</a:t>
            </a:r>
          </a:p>
          <a:p>
            <a:pPr marL="0" indent="0">
              <a:buFontTx/>
              <a:buNone/>
              <a:defRPr/>
            </a:pPr>
            <a:r>
              <a:rPr lang="nl-NL" sz="3000" b="1" kern="0" dirty="0" err="1" smtClean="0">
                <a:cs typeface="Arial" panose="020B0604020202020204" pitchFamily="34" charset="0"/>
              </a:rPr>
              <a:t>Targeting</a:t>
            </a:r>
            <a:endParaRPr lang="nl-NL" sz="3000" b="1" kern="0" dirty="0" smtClean="0">
              <a:cs typeface="Arial" panose="020B0604020202020204" pitchFamily="34" charset="0"/>
            </a:endParaRPr>
          </a:p>
          <a:p>
            <a:pPr>
              <a:buFontTx/>
              <a:buChar char="-"/>
              <a:defRPr/>
            </a:pPr>
            <a:r>
              <a:rPr lang="nl-NL" sz="3000" kern="0" dirty="0" smtClean="0">
                <a:cs typeface="Arial" panose="020B0604020202020204" pitchFamily="34" charset="0"/>
              </a:rPr>
              <a:t>O.b.v. demografische gegevens en interesses</a:t>
            </a:r>
          </a:p>
        </p:txBody>
      </p:sp>
      <p:pic>
        <p:nvPicPr>
          <p:cNvPr id="26628" name="Picture 3" descr="\\fs-svr04\tshomes$\broiri_Ens.hosted\Documents\wersm-instagram-tesco-carousel-ad-summ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363" y="1052513"/>
            <a:ext cx="6056312" cy="324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el 1"/>
          <p:cNvSpPr>
            <a:spLocks noGrp="1"/>
          </p:cNvSpPr>
          <p:nvPr>
            <p:ph type="title"/>
          </p:nvPr>
        </p:nvSpPr>
        <p:spPr/>
        <p:txBody>
          <a:bodyPr/>
          <a:lstStyle/>
          <a:p>
            <a:pPr algn="ctr">
              <a:defRPr/>
            </a:pPr>
            <a:r>
              <a:rPr lang="nl-NL" altLang="nl-NL"/>
              <a:t>TWITTER</a:t>
            </a:r>
          </a:p>
        </p:txBody>
      </p:sp>
      <p:pic>
        <p:nvPicPr>
          <p:cNvPr id="29699" name="Picture 2"/>
          <p:cNvPicPr>
            <a:picLocks noGrp="1" noChangeAspect="1" noChangeArrowheads="1"/>
          </p:cNvPicPr>
          <p:nvPr>
            <p:ph idx="1"/>
          </p:nvPr>
        </p:nvPicPr>
        <p:blipFill>
          <a:blip r:embed="rId3"/>
          <a:srcRect l="438" t="6734" b="4314"/>
          <a:stretch>
            <a:fillRect/>
          </a:stretch>
        </p:blipFill>
        <p:spPr>
          <a:xfrm>
            <a:off x="323850" y="1484313"/>
            <a:ext cx="8702675" cy="4375150"/>
          </a:xfr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el 1"/>
          <p:cNvSpPr>
            <a:spLocks noGrp="1"/>
          </p:cNvSpPr>
          <p:nvPr>
            <p:ph type="title"/>
          </p:nvPr>
        </p:nvSpPr>
        <p:spPr/>
        <p:txBody>
          <a:bodyPr/>
          <a:lstStyle/>
          <a:p>
            <a:pPr>
              <a:defRPr/>
            </a:pPr>
            <a:r>
              <a:rPr lang="nl-NL" altLang="nl-NL"/>
              <a:t>Statistieken</a:t>
            </a:r>
          </a:p>
        </p:txBody>
      </p:sp>
      <p:sp>
        <p:nvSpPr>
          <p:cNvPr id="3" name="Tijdelijke aanduiding voor inhoud 2"/>
          <p:cNvSpPr>
            <a:spLocks noGrp="1"/>
          </p:cNvSpPr>
          <p:nvPr>
            <p:ph idx="1"/>
          </p:nvPr>
        </p:nvSpPr>
        <p:spPr/>
        <p:txBody>
          <a:bodyPr/>
          <a:lstStyle/>
          <a:p>
            <a:pPr>
              <a:defRPr/>
            </a:pPr>
            <a:r>
              <a:rPr lang="nl-NL" altLang="nl-NL" sz="2800" smtClean="0">
                <a:hlinkClick r:id="rId3"/>
              </a:rPr>
              <a:t>https://www.facebook.com/Enschede/insights/</a:t>
            </a:r>
            <a:endParaRPr lang="nl-NL" altLang="nl-NL" sz="2800" smtClean="0"/>
          </a:p>
          <a:p>
            <a:pPr>
              <a:buFontTx/>
              <a:buNone/>
              <a:defRPr/>
            </a:pPr>
            <a:endParaRPr lang="nl-NL" altLang="nl-NL" sz="2800" smtClean="0"/>
          </a:p>
          <a:p>
            <a:pPr>
              <a:defRPr/>
            </a:pPr>
            <a:r>
              <a:rPr lang="nl-NL" altLang="nl-NL" sz="2800" smtClean="0">
                <a:hlinkClick r:id="rId4"/>
              </a:rPr>
              <a:t>https://ads.twitter.com/user/enschede/home</a:t>
            </a:r>
            <a:endParaRPr lang="nl-NL" altLang="nl-NL" sz="2800" smtClean="0"/>
          </a:p>
          <a:p>
            <a:pPr>
              <a:buFontTx/>
              <a:buNone/>
              <a:defRPr/>
            </a:pPr>
            <a:endParaRPr lang="nl-NL" altLang="nl-NL" sz="2800" smtClean="0"/>
          </a:p>
          <a:p>
            <a:pPr>
              <a:defRPr/>
            </a:pPr>
            <a:r>
              <a:rPr lang="nl-NL" altLang="nl-NL" sz="2800" smtClean="0"/>
              <a:t>Instagram: te meten op mobiele app</a:t>
            </a:r>
          </a:p>
          <a:p>
            <a:pPr>
              <a:defRPr/>
            </a:pPr>
            <a:endParaRPr lang="nl-NL" altLang="nl-NL" sz="2800" smtClean="0"/>
          </a:p>
          <a:p>
            <a:pPr>
              <a:defRPr/>
            </a:pPr>
            <a:endParaRPr lang="nl-NL" altLang="nl-NL" sz="2800" smtClean="0"/>
          </a:p>
          <a:p>
            <a:pPr>
              <a:defRPr/>
            </a:pPr>
            <a:endParaRPr lang="nl-NL" altLang="nl-NL"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pPr>
              <a:defRPr/>
            </a:pPr>
            <a:r>
              <a:rPr lang="nl-NL" altLang="nl-NL"/>
              <a:t>Vragen?</a:t>
            </a:r>
          </a:p>
        </p:txBody>
      </p:sp>
      <p:sp>
        <p:nvSpPr>
          <p:cNvPr id="31747" name="Tijdelijke aanduiding voor inhoud 2"/>
          <p:cNvSpPr>
            <a:spLocks noGrp="1"/>
          </p:cNvSpPr>
          <p:nvPr>
            <p:ph idx="1"/>
          </p:nvPr>
        </p:nvSpPr>
        <p:spPr/>
        <p:txBody>
          <a:bodyPr/>
          <a:lstStyle/>
          <a:p>
            <a:pPr>
              <a:defRPr/>
            </a:pPr>
            <a:endParaRPr lang="nl-NL" altLang="nl-NL"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p:nvPr>
        </p:nvSpPr>
        <p:spPr/>
        <p:txBody>
          <a:bodyPr/>
          <a:lstStyle/>
          <a:p>
            <a:pPr>
              <a:defRPr/>
            </a:pPr>
            <a:r>
              <a:rPr lang="nl-NL" altLang="nl-NL"/>
              <a:t>Even voorstellen</a:t>
            </a:r>
          </a:p>
        </p:txBody>
      </p:sp>
      <p:sp>
        <p:nvSpPr>
          <p:cNvPr id="4099" name="Tijdelijke aanduiding voor inhoud 2"/>
          <p:cNvSpPr>
            <a:spLocks noGrp="1"/>
          </p:cNvSpPr>
          <p:nvPr>
            <p:ph idx="1"/>
          </p:nvPr>
        </p:nvSpPr>
        <p:spPr/>
        <p:txBody>
          <a:bodyPr/>
          <a:lstStyle/>
          <a:p>
            <a:pPr>
              <a:defRPr/>
            </a:pPr>
            <a:r>
              <a:rPr lang="nl-NL" altLang="nl-NL" dirty="0"/>
              <a:t>Naam</a:t>
            </a:r>
          </a:p>
          <a:p>
            <a:pPr>
              <a:defRPr/>
            </a:pPr>
            <a:r>
              <a:rPr lang="nl-NL" altLang="nl-NL" dirty="0"/>
              <a:t>Naam vereniging/instelling</a:t>
            </a:r>
          </a:p>
          <a:p>
            <a:pPr>
              <a:defRPr/>
            </a:pPr>
            <a:r>
              <a:rPr lang="nl-NL" altLang="nl-NL" dirty="0"/>
              <a:t>Website</a:t>
            </a:r>
          </a:p>
          <a:p>
            <a:pPr>
              <a:defRPr/>
            </a:pPr>
            <a:r>
              <a:rPr lang="nl-NL" altLang="nl-NL" dirty="0" err="1"/>
              <a:t>Social</a:t>
            </a:r>
            <a:r>
              <a:rPr lang="nl-NL" altLang="nl-NL" dirty="0"/>
              <a:t> media kanalen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a:defRPr/>
            </a:pPr>
            <a:endParaRPr lang="nl-NL" altLang="nl-NL" smtClean="0"/>
          </a:p>
        </p:txBody>
      </p:sp>
      <p:sp>
        <p:nvSpPr>
          <p:cNvPr id="5123" name="Tijdelijke aanduiding voor inhoud 2"/>
          <p:cNvSpPr>
            <a:spLocks noGrp="1"/>
          </p:cNvSpPr>
          <p:nvPr>
            <p:ph idx="1"/>
          </p:nvPr>
        </p:nvSpPr>
        <p:spPr/>
        <p:txBody>
          <a:bodyPr/>
          <a:lstStyle/>
          <a:p>
            <a:pPr>
              <a:defRPr/>
            </a:pPr>
            <a:endParaRPr lang="nl-NL" altLang="nl-NL" smtClean="0"/>
          </a:p>
        </p:txBody>
      </p:sp>
      <p:pic>
        <p:nvPicPr>
          <p:cNvPr id="5124" name="Picture 2" descr="Afbeeldingsresultaat voor visuele cont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875"/>
            <a:ext cx="9820275"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p:txBody>
          <a:bodyPr/>
          <a:lstStyle/>
          <a:p>
            <a:pPr>
              <a:defRPr/>
            </a:pPr>
            <a:r>
              <a:rPr lang="nl-NL" altLang="nl-NL"/>
              <a:t>Belang van visuele content</a:t>
            </a:r>
          </a:p>
        </p:txBody>
      </p:sp>
      <p:sp>
        <p:nvSpPr>
          <p:cNvPr id="6147" name="Tijdelijke aanduiding voor inhoud 2"/>
          <p:cNvSpPr>
            <a:spLocks noGrp="1"/>
          </p:cNvSpPr>
          <p:nvPr>
            <p:ph idx="1"/>
          </p:nvPr>
        </p:nvSpPr>
        <p:spPr/>
        <p:txBody>
          <a:bodyPr/>
          <a:lstStyle/>
          <a:p>
            <a:pPr marL="0" indent="0">
              <a:buFontTx/>
              <a:buNone/>
              <a:defRPr/>
            </a:pPr>
            <a:r>
              <a:rPr lang="nl-NL" altLang="nl-NL" smtClean="0"/>
              <a:t>Verhoogt engagement</a:t>
            </a:r>
          </a:p>
          <a:p>
            <a:pPr marL="0" indent="0">
              <a:buFontTx/>
              <a:buNone/>
              <a:defRPr/>
            </a:pPr>
            <a:endParaRPr lang="nl-NL" altLang="nl-NL" smtClean="0"/>
          </a:p>
          <a:p>
            <a:pPr marL="0" indent="0">
              <a:buFontTx/>
              <a:buNone/>
              <a:defRPr/>
            </a:pPr>
            <a:endParaRPr lang="nl-NL" altLang="nl-NL" smtClean="0"/>
          </a:p>
          <a:p>
            <a:pPr marL="0" indent="0">
              <a:buFontTx/>
              <a:buNone/>
              <a:defRPr/>
            </a:pPr>
            <a:r>
              <a:rPr lang="nl-NL" altLang="nl-NL" sz="6600" smtClean="0">
                <a:latin typeface="Arial Black" pitchFamily="34" charset="0"/>
              </a:rPr>
              <a:t>53%</a:t>
            </a:r>
            <a:r>
              <a:rPr lang="nl-NL" altLang="nl-NL" smtClean="0">
                <a:latin typeface="Arial Black" pitchFamily="34" charset="0"/>
              </a:rPr>
              <a:t>  	</a:t>
            </a:r>
            <a:r>
              <a:rPr lang="nl-NL" altLang="nl-NL" sz="6600" smtClean="0">
                <a:latin typeface="Arial Black" pitchFamily="34" charset="0"/>
              </a:rPr>
              <a:t>104%	  84%</a:t>
            </a:r>
          </a:p>
          <a:p>
            <a:pPr marL="0" indent="0">
              <a:buFontTx/>
              <a:buNone/>
              <a:defRPr/>
            </a:pPr>
            <a:r>
              <a:rPr lang="nl-NL" altLang="nl-NL" sz="1800" smtClean="0">
                <a:latin typeface="Arial Black" pitchFamily="34" charset="0"/>
              </a:rPr>
              <a:t>   meer likes</a:t>
            </a:r>
            <a:r>
              <a:rPr lang="nl-NL" altLang="nl-NL" smtClean="0">
                <a:latin typeface="Arial Black" pitchFamily="34" charset="0"/>
              </a:rPr>
              <a:t>		   </a:t>
            </a:r>
            <a:r>
              <a:rPr lang="nl-NL" altLang="nl-NL" sz="1800" smtClean="0">
                <a:latin typeface="Arial Black" pitchFamily="34" charset="0"/>
              </a:rPr>
              <a:t>meer reacties</a:t>
            </a:r>
            <a:r>
              <a:rPr lang="nl-NL" altLang="nl-NL" smtClean="0">
                <a:latin typeface="Arial Black" pitchFamily="34" charset="0"/>
              </a:rPr>
              <a:t>	      </a:t>
            </a:r>
            <a:r>
              <a:rPr lang="nl-NL" altLang="nl-NL" sz="1800" smtClean="0">
                <a:latin typeface="Arial Black" pitchFamily="34" charset="0"/>
              </a:rPr>
              <a:t>meer kliks</a:t>
            </a:r>
          </a:p>
          <a:p>
            <a:pPr marL="0" indent="0">
              <a:buFontTx/>
              <a:buNone/>
              <a:defRPr/>
            </a:pPr>
            <a:endParaRPr lang="nl-NL" altLang="nl-NL" smtClean="0"/>
          </a:p>
        </p:txBody>
      </p:sp>
      <p:pic>
        <p:nvPicPr>
          <p:cNvPr id="6148" name="Picture 2" descr="Afbeeldingsresultaat voor visuele cont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900" y="1341438"/>
            <a:ext cx="3421063"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algn="ctr">
              <a:defRPr/>
            </a:pPr>
            <a:r>
              <a:rPr lang="nl-NL" altLang="nl-NL" smtClean="0"/>
              <a:t>VIDEO’S</a:t>
            </a:r>
          </a:p>
        </p:txBody>
      </p:sp>
      <p:sp>
        <p:nvSpPr>
          <p:cNvPr id="7171" name="Tijdelijke aanduiding voor inhoud 3"/>
          <p:cNvSpPr>
            <a:spLocks noGrp="1"/>
          </p:cNvSpPr>
          <p:nvPr>
            <p:ph idx="1"/>
          </p:nvPr>
        </p:nvSpPr>
        <p:spPr/>
        <p:txBody>
          <a:bodyPr/>
          <a:lstStyle/>
          <a:p>
            <a:pPr>
              <a:defRPr/>
            </a:pPr>
            <a:r>
              <a:rPr lang="nl-NL" altLang="nl-NL" sz="2800"/>
              <a:t>In 2017 is 69% van het internetverkeer video</a:t>
            </a:r>
          </a:p>
          <a:p>
            <a:pPr>
              <a:defRPr/>
            </a:pPr>
            <a:r>
              <a:rPr lang="nl-NL" altLang="nl-NL" sz="2800"/>
              <a:t>Vaker gedeeld dan tekst</a:t>
            </a:r>
          </a:p>
          <a:p>
            <a:pPr>
              <a:defRPr/>
            </a:pPr>
            <a:r>
              <a:rPr lang="nl-NL" altLang="nl-NL" sz="2800"/>
              <a:t>Wekken interesse op</a:t>
            </a:r>
          </a:p>
          <a:p>
            <a:pPr>
              <a:defRPr/>
            </a:pPr>
            <a:r>
              <a:rPr lang="nl-NL" altLang="nl-NL" sz="2800"/>
              <a:t>Verticale video’s worden vaker bekeken dan horizontale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inhoud 2"/>
          <p:cNvSpPr>
            <a:spLocks noGrp="1"/>
          </p:cNvSpPr>
          <p:nvPr>
            <p:ph idx="1"/>
          </p:nvPr>
        </p:nvSpPr>
        <p:spPr/>
        <p:txBody>
          <a:bodyPr/>
          <a:lstStyle/>
          <a:p>
            <a:pPr marL="0" indent="0">
              <a:buFontTx/>
              <a:buNone/>
              <a:defRPr/>
            </a:pPr>
            <a:endParaRPr lang="nl-NL" altLang="nl-NL" smtClean="0"/>
          </a:p>
          <a:p>
            <a:pPr marL="0" indent="0">
              <a:buFontTx/>
              <a:buNone/>
              <a:defRPr/>
            </a:pPr>
            <a:endParaRPr lang="nl-NL" altLang="nl-NL" smtClean="0"/>
          </a:p>
          <a:p>
            <a:pPr marL="0" indent="0" algn="ctr">
              <a:buFontTx/>
              <a:buNone/>
              <a:defRPr/>
            </a:pPr>
            <a:endParaRPr lang="nl-NL" altLang="nl-NL" smtClean="0"/>
          </a:p>
          <a:p>
            <a:pPr marL="0" indent="0" algn="ctr">
              <a:buFontTx/>
              <a:buNone/>
              <a:defRPr/>
            </a:pPr>
            <a:r>
              <a:rPr lang="nl-NL" altLang="nl-NL" b="1" smtClean="0"/>
              <a:t>CONTENT PER SOCIAL MEDIA KANAAL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el 1"/>
          <p:cNvSpPr>
            <a:spLocks noGrp="1"/>
          </p:cNvSpPr>
          <p:nvPr>
            <p:ph type="title"/>
          </p:nvPr>
        </p:nvSpPr>
        <p:spPr/>
        <p:txBody>
          <a:bodyPr/>
          <a:lstStyle/>
          <a:p>
            <a:pPr algn="ctr">
              <a:defRPr/>
            </a:pPr>
            <a:r>
              <a:rPr lang="nl-NL" altLang="nl-NL"/>
              <a:t>FACEBOOK</a:t>
            </a:r>
          </a:p>
        </p:txBody>
      </p:sp>
      <p:sp>
        <p:nvSpPr>
          <p:cNvPr id="9219" name="Tijdelijke aanduiding voor inhoud 2"/>
          <p:cNvSpPr>
            <a:spLocks noGrp="1"/>
          </p:cNvSpPr>
          <p:nvPr>
            <p:ph idx="1"/>
          </p:nvPr>
        </p:nvSpPr>
        <p:spPr>
          <a:xfrm>
            <a:off x="457200" y="1600200"/>
            <a:ext cx="8229600" cy="2549525"/>
          </a:xfrm>
        </p:spPr>
        <p:txBody>
          <a:bodyPr/>
          <a:lstStyle/>
          <a:p>
            <a:pPr>
              <a:defRPr/>
            </a:pPr>
            <a:r>
              <a:rPr lang="nl-NL" altLang="nl-NL" sz="2800" smtClean="0"/>
              <a:t>Minder dan 80 tekens, 66% meer engagement</a:t>
            </a:r>
          </a:p>
          <a:p>
            <a:pPr>
              <a:defRPr/>
            </a:pPr>
            <a:r>
              <a:rPr lang="nl-NL" altLang="nl-NL" sz="2800" smtClean="0"/>
              <a:t>Kort en krachtig communiceren</a:t>
            </a:r>
          </a:p>
          <a:p>
            <a:pPr>
              <a:defRPr/>
            </a:pPr>
            <a:r>
              <a:rPr lang="nl-NL" altLang="nl-NL" sz="2800" smtClean="0"/>
              <a:t>Lezer is visueel ingesteld, “screenen” hun newsfeed</a:t>
            </a:r>
          </a:p>
          <a:p>
            <a:pPr>
              <a:defRPr/>
            </a:pPr>
            <a:r>
              <a:rPr lang="nl-NL" altLang="nl-NL" sz="2800" smtClean="0"/>
              <a:t>Wees relevant!</a:t>
            </a:r>
          </a:p>
          <a:p>
            <a:pPr>
              <a:defRPr/>
            </a:pPr>
            <a:endParaRPr lang="nl-NL" altLang="nl-NL"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pPr algn="ctr">
              <a:defRPr/>
            </a:pPr>
            <a:r>
              <a:rPr lang="nl-NL" altLang="nl-NL"/>
              <a:t>INSTAGRAM</a:t>
            </a:r>
          </a:p>
        </p:txBody>
      </p:sp>
      <p:sp>
        <p:nvSpPr>
          <p:cNvPr id="10243" name="Tijdelijke aanduiding voor inhoud 2"/>
          <p:cNvSpPr>
            <a:spLocks noGrp="1"/>
          </p:cNvSpPr>
          <p:nvPr>
            <p:ph idx="1"/>
          </p:nvPr>
        </p:nvSpPr>
        <p:spPr>
          <a:xfrm>
            <a:off x="468313" y="1412875"/>
            <a:ext cx="8229600" cy="4525963"/>
          </a:xfrm>
        </p:spPr>
        <p:txBody>
          <a:bodyPr/>
          <a:lstStyle/>
          <a:p>
            <a:pPr>
              <a:defRPr/>
            </a:pPr>
            <a:r>
              <a:rPr lang="nl-NL" altLang="nl-NL" sz="2400" smtClean="0"/>
              <a:t>Zoekwoorden</a:t>
            </a:r>
          </a:p>
          <a:p>
            <a:pPr>
              <a:defRPr/>
            </a:pPr>
            <a:r>
              <a:rPr lang="nl-NL" altLang="nl-NL" sz="2400" smtClean="0"/>
              <a:t>Regelmaat</a:t>
            </a:r>
          </a:p>
          <a:p>
            <a:pPr>
              <a:defRPr/>
            </a:pPr>
            <a:r>
              <a:rPr lang="nl-NL" altLang="nl-NL" sz="2400" smtClean="0"/>
              <a:t>Geotag</a:t>
            </a:r>
          </a:p>
          <a:p>
            <a:pPr>
              <a:defRPr/>
            </a:pPr>
            <a:r>
              <a:rPr lang="nl-NL" altLang="nl-NL" sz="2400" smtClean="0"/>
              <a:t>Interactie</a:t>
            </a:r>
          </a:p>
          <a:p>
            <a:pPr>
              <a:defRPr/>
            </a:pPr>
            <a:r>
              <a:rPr lang="nl-NL" altLang="nl-NL" sz="2400" smtClean="0"/>
              <a:t>Hashtags</a:t>
            </a:r>
          </a:p>
          <a:p>
            <a:pPr>
              <a:defRPr/>
            </a:pPr>
            <a:r>
              <a:rPr lang="nl-NL" altLang="nl-NL" sz="2400" smtClean="0"/>
              <a:t>Omschrijving</a:t>
            </a:r>
          </a:p>
          <a:p>
            <a:pPr>
              <a:defRPr/>
            </a:pPr>
            <a:r>
              <a:rPr lang="nl-NL" altLang="nl-NL" sz="2400" smtClean="0"/>
              <a:t>Go local</a:t>
            </a:r>
          </a:p>
          <a:p>
            <a:pPr>
              <a:defRPr/>
            </a:pPr>
            <a:r>
              <a:rPr lang="nl-NL" altLang="nl-NL" sz="2400" smtClean="0"/>
              <a:t>Integreer dit account ook binnen je website en Facebook</a:t>
            </a:r>
          </a:p>
          <a:p>
            <a:pPr>
              <a:defRPr/>
            </a:pPr>
            <a:endParaRPr lang="nl-NL" altLang="nl-NL" sz="2800" smtClean="0"/>
          </a:p>
        </p:txBody>
      </p:sp>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l="19862" t="8643" r="21378" b="4736"/>
          <a:stretch>
            <a:fillRect/>
          </a:stretch>
        </p:blipFill>
        <p:spPr bwMode="auto">
          <a:xfrm>
            <a:off x="5160963" y="1844675"/>
            <a:ext cx="3213100" cy="2663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theme/theme1.xml><?xml version="1.0" encoding="utf-8"?>
<a:theme xmlns:a="http://schemas.openxmlformats.org/drawingml/2006/main" name="Standaardontwerp">
  <a:themeElements>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ardontwerp">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ardontwer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ardontwer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ardontwer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ardontwer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ardontwer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ardontwer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ardontwer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3772</TotalTime>
  <Words>517</Words>
  <Application>Microsoft Office PowerPoint</Application>
  <PresentationFormat>Diavoorstelling (4:3)</PresentationFormat>
  <Paragraphs>142</Paragraphs>
  <Slides>28</Slides>
  <Notes>26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28</vt:i4>
      </vt:variant>
    </vt:vector>
  </HeadingPairs>
  <TitlesOfParts>
    <vt:vector size="33" baseType="lpstr">
      <vt:lpstr>Verdana</vt:lpstr>
      <vt:lpstr>Arial</vt:lpstr>
      <vt:lpstr>Calibri</vt:lpstr>
      <vt:lpstr>Arial Black</vt:lpstr>
      <vt:lpstr>Standaardontwerp</vt:lpstr>
      <vt:lpstr>Welkom</vt:lpstr>
      <vt:lpstr>Inhoud</vt:lpstr>
      <vt:lpstr>Even voorstellen</vt:lpstr>
      <vt:lpstr>PowerPoint-presentatie</vt:lpstr>
      <vt:lpstr>Belang van visuele content</vt:lpstr>
      <vt:lpstr>VIDEO’S</vt:lpstr>
      <vt:lpstr>PowerPoint-presentatie</vt:lpstr>
      <vt:lpstr>FACEBOOK</vt:lpstr>
      <vt:lpstr>INSTAGRAM</vt:lpstr>
      <vt:lpstr>TWITTER</vt:lpstr>
      <vt:lpstr>PowerPoint-presentatie</vt:lpstr>
      <vt:lpstr>X VS Y</vt:lpstr>
      <vt:lpstr>ABC VRAAG</vt:lpstr>
      <vt:lpstr>STEL (GOEDE) VRAGEN</vt:lpstr>
      <vt:lpstr>LIKE VS SHARE</vt:lpstr>
      <vt:lpstr>BETREK JOUW FANS</vt:lpstr>
      <vt:lpstr>GEEF HANDIGE TIPS</vt:lpstr>
      <vt:lpstr>ZOEK INTERACTIE OP</vt:lpstr>
      <vt:lpstr>INSPELEN OP ACTUALITEIT</vt:lpstr>
      <vt:lpstr>CONTENTPLANNING</vt:lpstr>
      <vt:lpstr>PowerPoint-presentatie</vt:lpstr>
      <vt:lpstr>        </vt:lpstr>
      <vt:lpstr>MEER BEREIK</vt:lpstr>
      <vt:lpstr>TARGETING</vt:lpstr>
      <vt:lpstr>INSTAGRAM</vt:lpstr>
      <vt:lpstr>TWITTER</vt:lpstr>
      <vt:lpstr>Statistieken</vt:lpstr>
      <vt:lpstr>Vragen?</vt:lpstr>
    </vt:vector>
  </TitlesOfParts>
  <Company>Enschede Uitburo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bertrimb</dc:creator>
  <cp:lastModifiedBy>JacinthaCultuurcoach</cp:lastModifiedBy>
  <cp:revision>127</cp:revision>
  <dcterms:created xsi:type="dcterms:W3CDTF">2009-06-26T12:59:13Z</dcterms:created>
  <dcterms:modified xsi:type="dcterms:W3CDTF">2016-11-10T11:23:06Z</dcterms:modified>
</cp:coreProperties>
</file>